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91" r:id="rId2"/>
    <p:sldMasterId id="2147484024" r:id="rId3"/>
  </p:sldMasterIdLst>
  <p:notesMasterIdLst>
    <p:notesMasterId r:id="rId31"/>
  </p:notesMasterIdLst>
  <p:handoutMasterIdLst>
    <p:handoutMasterId r:id="rId32"/>
  </p:handoutMasterIdLst>
  <p:sldIdLst>
    <p:sldId id="337" r:id="rId4"/>
    <p:sldId id="380" r:id="rId5"/>
    <p:sldId id="397" r:id="rId6"/>
    <p:sldId id="381" r:id="rId7"/>
    <p:sldId id="382" r:id="rId8"/>
    <p:sldId id="383" r:id="rId9"/>
    <p:sldId id="384" r:id="rId10"/>
    <p:sldId id="385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297" r:id="rId29"/>
    <p:sldId id="298" r:id="rId30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slides" id="{F37E1847-B7EB-7546-9490-7462394074F2}">
          <p14:sldIdLst>
            <p14:sldId id="337"/>
            <p14:sldId id="380"/>
            <p14:sldId id="397"/>
            <p14:sldId id="381"/>
            <p14:sldId id="382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430"/>
            <p14:sldId id="431"/>
            <p14:sldId id="432"/>
            <p14:sldId id="433"/>
            <p14:sldId id="434"/>
            <p14:sldId id="435"/>
            <p14:sldId id="43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95170"/>
  </p:normalViewPr>
  <p:slideViewPr>
    <p:cSldViewPr snapToGrid="0" snapToObjects="1">
      <p:cViewPr varScale="1">
        <p:scale>
          <a:sx n="162" d="100"/>
          <a:sy n="162" d="100"/>
        </p:scale>
        <p:origin x="872" y="192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2E611D4-D457-4DAD-B135-F20886A73BE5}"/>
    <pc:docChg chg="modSld">
      <pc:chgData name="" userId="" providerId="" clId="Web-{82E611D4-D457-4DAD-B135-F20886A73BE5}" dt="2019-03-11T09:55:18.030" v="1" actId="20577"/>
      <pc:docMkLst>
        <pc:docMk/>
      </pc:docMkLst>
      <pc:sldChg chg="modSp">
        <pc:chgData name="" userId="" providerId="" clId="Web-{82E611D4-D457-4DAD-B135-F20886A73BE5}" dt="2019-03-11T09:55:18.030" v="1" actId="20577"/>
        <pc:sldMkLst>
          <pc:docMk/>
          <pc:sldMk cId="3246361402" sldId="297"/>
        </pc:sldMkLst>
        <pc:spChg chg="mod">
          <ac:chgData name="" userId="" providerId="" clId="Web-{82E611D4-D457-4DAD-B135-F20886A73BE5}" dt="2019-03-11T09:55:18.030" v="1" actId="20577"/>
          <ac:spMkLst>
            <pc:docMk/>
            <pc:sldMk cId="3246361402" sldId="297"/>
            <ac:spMk id="5" creationId="{465FC291-99B6-DD48-8BC2-EAC42D1CEA3D}"/>
          </ac:spMkLst>
        </pc:spChg>
      </pc:sldChg>
    </pc:docChg>
  </pc:docChgLst>
  <pc:docChgLst>
    <pc:chgData clId="Web-{74140005-685C-40D5-8CEA-1DB5E4EE480F}"/>
    <pc:docChg chg="modSld">
      <pc:chgData name="" userId="" providerId="" clId="Web-{74140005-685C-40D5-8CEA-1DB5E4EE480F}" dt="2019-03-12T06:44:31.673" v="3" actId="20577"/>
      <pc:docMkLst>
        <pc:docMk/>
      </pc:docMkLst>
      <pc:sldChg chg="modSp">
        <pc:chgData name="" userId="" providerId="" clId="Web-{74140005-685C-40D5-8CEA-1DB5E4EE480F}" dt="2019-03-12T06:44:31.673" v="3" actId="20577"/>
        <pc:sldMkLst>
          <pc:docMk/>
          <pc:sldMk cId="3246361402" sldId="297"/>
        </pc:sldMkLst>
        <pc:spChg chg="mod">
          <ac:chgData name="" userId="" providerId="" clId="Web-{74140005-685C-40D5-8CEA-1DB5E4EE480F}" dt="2019-03-12T06:44:31.673" v="3" actId="20577"/>
          <ac:spMkLst>
            <pc:docMk/>
            <pc:sldMk cId="3246361402" sldId="297"/>
            <ac:spMk id="5" creationId="{465FC291-99B6-DD48-8BC2-EAC42D1CEA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3/11/2019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影像版面配置區 1">
            <a:extLst>
              <a:ext uri="{FF2B5EF4-FFF2-40B4-BE49-F238E27FC236}">
                <a16:creationId xmlns:a16="http://schemas.microsoft.com/office/drawing/2014/main" id="{4C2E3AA0-79FF-034E-9B6E-EB117E415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備忘稿版面配置區 2">
            <a:extLst>
              <a:ext uri="{FF2B5EF4-FFF2-40B4-BE49-F238E27FC236}">
                <a16:creationId xmlns:a16="http://schemas.microsoft.com/office/drawing/2014/main" id="{12FB4C05-511E-5848-A2BF-21D3378593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>
                <a:ea typeface="ＭＳ Ｐゴシック" panose="020B0600070205080204" pitchFamily="34" charset="-128"/>
              </a:rPr>
              <a:t>SOM: http://alaric-research.blogspot.tw/2011/02/self-organizing-map.html</a:t>
            </a:r>
            <a:endParaRPr lang="zh-TW" altLang="en-US">
              <a:ea typeface="ＭＳ Ｐゴシック" panose="020B0600070205080204" pitchFamily="34" charset="-128"/>
            </a:endParaRPr>
          </a:p>
          <a:p>
            <a:pPr defTabSz="914400"/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18435" name="投影片編號版面配置區 3">
            <a:extLst>
              <a:ext uri="{FF2B5EF4-FFF2-40B4-BE49-F238E27FC236}">
                <a16:creationId xmlns:a16="http://schemas.microsoft.com/office/drawing/2014/main" id="{805ED807-3723-4141-89B5-F67D9D118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7842FB-4E2F-7442-BF30-D29C91868531}" type="slidenum">
              <a:rPr lang="zh-TW" altLang="en-US" sz="1200"/>
              <a:pPr eaLnBrk="1" hangingPunct="1"/>
              <a:t>4</a:t>
            </a:fld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160850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影像版面配置區 1">
            <a:extLst>
              <a:ext uri="{FF2B5EF4-FFF2-40B4-BE49-F238E27FC236}">
                <a16:creationId xmlns:a16="http://schemas.microsoft.com/office/drawing/2014/main" id="{F832E4B9-F60B-5049-A240-015A39075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備忘稿版面配置區 2">
            <a:extLst>
              <a:ext uri="{FF2B5EF4-FFF2-40B4-BE49-F238E27FC236}">
                <a16:creationId xmlns:a16="http://schemas.microsoft.com/office/drawing/2014/main" id="{51A48B68-8489-DD4F-8399-04A25E3B9F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>
              <a:spcBef>
                <a:spcPct val="0"/>
              </a:spcBef>
            </a:pPr>
            <a:r>
              <a:rPr lang="en-US" altLang="zh-TW">
                <a:ea typeface="ＭＳ Ｐゴシック" panose="020B0600070205080204" pitchFamily="34" charset="-128"/>
              </a:rPr>
              <a:t>SOM: http://alaric-research.blogspot.tw/2011/02/self-organizing-map.html</a:t>
            </a:r>
            <a:endParaRPr lang="zh-TW" altLang="en-US">
              <a:ea typeface="ＭＳ Ｐゴシック" panose="020B0600070205080204" pitchFamily="34" charset="-128"/>
            </a:endParaRPr>
          </a:p>
          <a:p>
            <a:pPr defTabSz="914400"/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投影片編號版面配置區 3">
            <a:extLst>
              <a:ext uri="{FF2B5EF4-FFF2-40B4-BE49-F238E27FC236}">
                <a16:creationId xmlns:a16="http://schemas.microsoft.com/office/drawing/2014/main" id="{E54EA1D3-15C6-9143-9967-E948129E0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6D1C5C-404E-C548-A70D-29B64651B131}" type="slidenum">
              <a:rPr lang="zh-TW" altLang="en-US" sz="1200"/>
              <a:pPr eaLnBrk="1" hangingPunct="1"/>
              <a:t>5</a:t>
            </a:fld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350098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spcAft>
                <a:spcPts val="0"/>
              </a:spcAft>
              <a:defRPr/>
            </a:lvl2pPr>
            <a:lvl3pPr>
              <a:spcBef>
                <a:spcPts val="1100"/>
              </a:spcBef>
              <a:spcAft>
                <a:spcPts val="0"/>
              </a:spcAft>
              <a:defRPr/>
            </a:lvl3pPr>
            <a:lvl4pPr>
              <a:spcBef>
                <a:spcPts val="1100"/>
              </a:spcBef>
              <a:spcAft>
                <a:spcPts val="0"/>
              </a:spcAft>
              <a:defRPr/>
            </a:lvl4pPr>
            <a:lvl5pPr>
              <a:spcBef>
                <a:spcPts val="11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4A6222C-FFF5-D449-9536-F5EF6D4292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84FF8AF-C857-5643-B659-8BCBC7E52D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72FCE40-6DC1-184A-BB15-FA0CF579E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0CFD6F-04C9-F145-B079-94D08F1CD4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2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55" r:id="rId20"/>
    <p:sldLayoutId id="2147483956" r:id="rId21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  <p:sldLayoutId id="2147484057" r:id="rId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hyperlink" Target="https://zhuanlan.zhihu.com/p/24767059" TargetMode="Externa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hyperlink" Target="https://github.com/carpedm20/DCGAN-tensorflow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World of GANs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800" dirty="0"/>
              <a:t>Krishna </a:t>
            </a:r>
            <a:r>
              <a:rPr lang="en-US" sz="1800" dirty="0" err="1"/>
              <a:t>Balaga</a:t>
            </a:r>
            <a:br>
              <a:rPr lang="en-US" sz="1800" dirty="0"/>
            </a:br>
            <a:r>
              <a:rPr lang="en-US" sz="1800" dirty="0"/>
              <a:t>Developer Advocate</a:t>
            </a:r>
          </a:p>
        </p:txBody>
      </p:sp>
    </p:spTree>
    <p:extLst>
      <p:ext uri="{BB962C8B-B14F-4D97-AF65-F5344CB8AC3E}">
        <p14:creationId xmlns:p14="http://schemas.microsoft.com/office/powerpoint/2010/main" val="20580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>
            <a:extLst>
              <a:ext uri="{FF2B5EF4-FFF2-40B4-BE49-F238E27FC236}">
                <a16:creationId xmlns:a16="http://schemas.microsoft.com/office/drawing/2014/main" id="{C3E8312B-DA7E-5640-9A03-36768F93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GAN – Learn a generator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36C337-3D7A-7D47-ACE9-41B6FE625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428" y="3356373"/>
            <a:ext cx="1138238" cy="96321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800" dirty="0" err="1">
                <a:solidFill>
                  <a:schemeClr val="dk1"/>
                </a:solidFill>
              </a:rPr>
              <a:t>Discri-minator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zh-TW" sz="1800" dirty="0">
                <a:solidFill>
                  <a:schemeClr val="dk1"/>
                </a:solidFill>
              </a:rPr>
              <a:t>v1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6B9F02-177D-0F4D-8039-6D36C97A5E4C}"/>
              </a:ext>
            </a:extLst>
          </p:cNvPr>
          <p:cNvCxnSpPr/>
          <p:nvPr/>
        </p:nvCxnSpPr>
        <p:spPr>
          <a:xfrm>
            <a:off x="6635354" y="4346972"/>
            <a:ext cx="0" cy="3143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A7C9F15-A77A-F745-B16A-5CD5E4F8E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428" y="1065610"/>
            <a:ext cx="1138238" cy="96321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Generator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v1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5ADBC6D-3F74-4545-BD9C-188EA641C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5728" y="177403"/>
            <a:ext cx="16704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500"/>
              <a:t>Randomly sample a vector</a:t>
            </a:r>
            <a:endParaRPr lang="zh-TW" altLang="en-US" sz="150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B924699-D0B2-5E46-A0A7-63547CF9D0FA}"/>
              </a:ext>
            </a:extLst>
          </p:cNvPr>
          <p:cNvCxnSpPr/>
          <p:nvPr/>
        </p:nvCxnSpPr>
        <p:spPr>
          <a:xfrm>
            <a:off x="6661547" y="2034778"/>
            <a:ext cx="0" cy="29051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B25FD3D-D305-104B-808E-4B6528352699}"/>
              </a:ext>
            </a:extLst>
          </p:cNvPr>
          <p:cNvGrpSpPr>
            <a:grpSpLocks/>
          </p:cNvGrpSpPr>
          <p:nvPr/>
        </p:nvGrpSpPr>
        <p:grpSpPr bwMode="auto">
          <a:xfrm>
            <a:off x="6315076" y="2325291"/>
            <a:ext cx="641747" cy="681038"/>
            <a:chOff x="6584318" y="4441441"/>
            <a:chExt cx="854917" cy="908717"/>
          </a:xfrm>
        </p:grpSpPr>
        <p:pic>
          <p:nvPicPr>
            <p:cNvPr id="25631" name="圖片 14">
              <a:extLst>
                <a:ext uri="{FF2B5EF4-FFF2-40B4-BE49-F238E27FC236}">
                  <a16:creationId xmlns:a16="http://schemas.microsoft.com/office/drawing/2014/main" id="{D2DBE2AA-7646-8C42-B181-8968CECA1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214" y="4441442"/>
              <a:ext cx="795127" cy="908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937A180-2AC3-7943-BAE9-DD0E50415B11}"/>
                </a:ext>
              </a:extLst>
            </p:cNvPr>
            <p:cNvSpPr/>
            <p:nvPr/>
          </p:nvSpPr>
          <p:spPr>
            <a:xfrm>
              <a:off x="6584318" y="4441441"/>
              <a:ext cx="854917" cy="8324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2BAC5A-6C05-7449-B841-4C1EB113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9826" y="4670822"/>
            <a:ext cx="832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0.13</a:t>
            </a:r>
            <a:endParaRPr lang="zh-TW" altLang="en-US" sz="180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6647D2-C037-6842-BA63-56EEA064A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7838" y="1338263"/>
            <a:ext cx="2999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Updating the parameters of generator </a:t>
            </a:r>
            <a:endParaRPr lang="zh-TW" altLang="en-US" sz="180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1722C07-4C1A-6A4A-A87D-55BDB5A3F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26" y="2109788"/>
            <a:ext cx="267890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The output be classified as “real” (as close to 1 as possible)</a:t>
            </a:r>
            <a:endParaRPr lang="zh-TW" altLang="en-US" sz="18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0DE2978-5924-D94E-8945-870A86D7E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454" y="3157537"/>
            <a:ext cx="25550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500"/>
              <a:t>Generator + Discriminator = a network</a:t>
            </a:r>
            <a:endParaRPr lang="zh-TW" altLang="en-US" sz="15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D2C44-EFA7-3242-83F7-D4816C294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579" y="3815953"/>
            <a:ext cx="34397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1800">
              <a:solidFill>
                <a:srgbClr val="0000FF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E4F6003-7222-5849-8B63-781CCA6F27E4}"/>
              </a:ext>
            </a:extLst>
          </p:cNvPr>
          <p:cNvCxnSpPr/>
          <p:nvPr/>
        </p:nvCxnSpPr>
        <p:spPr>
          <a:xfrm>
            <a:off x="6661547" y="3006329"/>
            <a:ext cx="0" cy="3131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FEACADA-B5DD-EE42-A489-5DBE967483D4}"/>
              </a:ext>
            </a:extLst>
          </p:cNvPr>
          <p:cNvCxnSpPr/>
          <p:nvPr/>
        </p:nvCxnSpPr>
        <p:spPr>
          <a:xfrm>
            <a:off x="6661547" y="767953"/>
            <a:ext cx="0" cy="28932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8A84BCCA-3FCB-8D4C-A863-1E2377F579D2}"/>
              </a:ext>
            </a:extLst>
          </p:cNvPr>
          <p:cNvSpPr/>
          <p:nvPr/>
        </p:nvSpPr>
        <p:spPr>
          <a:xfrm>
            <a:off x="1930004" y="2290762"/>
            <a:ext cx="345281" cy="501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B2F8119-D3B3-6546-9271-706056502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6" y="4647010"/>
            <a:ext cx="832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FF0000"/>
                </a:solidFill>
              </a:rPr>
              <a:t>1.0</a:t>
            </a:r>
            <a:endParaRPr lang="zh-TW" altLang="en-US" sz="1800">
              <a:solidFill>
                <a:srgbClr val="FF0000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B0A1CD8-7E35-0446-8EA4-0A25E345B979}"/>
              </a:ext>
            </a:extLst>
          </p:cNvPr>
          <p:cNvGrpSpPr>
            <a:grpSpLocks/>
          </p:cNvGrpSpPr>
          <p:nvPr/>
        </p:nvGrpSpPr>
        <p:grpSpPr bwMode="auto">
          <a:xfrm>
            <a:off x="5419726" y="2324100"/>
            <a:ext cx="640556" cy="623888"/>
            <a:chOff x="5787173" y="3098679"/>
            <a:chExt cx="854917" cy="831928"/>
          </a:xfrm>
        </p:grpSpPr>
        <p:pic>
          <p:nvPicPr>
            <p:cNvPr id="25629" name="圖片 31">
              <a:extLst>
                <a:ext uri="{FF2B5EF4-FFF2-40B4-BE49-F238E27FC236}">
                  <a16:creationId xmlns:a16="http://schemas.microsoft.com/office/drawing/2014/main" id="{2EAAC000-2493-1240-999A-2AF2BDB59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633" y="3149688"/>
              <a:ext cx="678859" cy="73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7D1AC1E-5F6C-BC47-9F45-C7DA446B4057}"/>
                </a:ext>
              </a:extLst>
            </p:cNvPr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</p:grp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CF94A75-2062-AF46-91DB-B1F63CD435E6}"/>
              </a:ext>
            </a:extLst>
          </p:cNvPr>
          <p:cNvCxnSpPr/>
          <p:nvPr/>
        </p:nvCxnSpPr>
        <p:spPr>
          <a:xfrm>
            <a:off x="6219826" y="2275285"/>
            <a:ext cx="832247" cy="7358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3D86D0B-D0D7-B344-83F6-D4F7A2E0BEEC}"/>
              </a:ext>
            </a:extLst>
          </p:cNvPr>
          <p:cNvCxnSpPr/>
          <p:nvPr/>
        </p:nvCxnSpPr>
        <p:spPr>
          <a:xfrm>
            <a:off x="6219826" y="4730354"/>
            <a:ext cx="765572" cy="2381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DC5F09-E8FC-ED48-AAF4-B7A32EDF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169" y="1624013"/>
            <a:ext cx="831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FF0000"/>
                </a:solidFill>
              </a:rPr>
              <a:t>v2</a:t>
            </a:r>
            <a:endParaRPr lang="zh-TW" altLang="en-US" sz="1800">
              <a:solidFill>
                <a:srgbClr val="FF0000"/>
              </a:solidFill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1CC4BCD-35AB-BE4F-82D5-FB6BD2BB4868}"/>
              </a:ext>
            </a:extLst>
          </p:cNvPr>
          <p:cNvCxnSpPr>
            <a:cxnSpLocks/>
          </p:cNvCxnSpPr>
          <p:nvPr/>
        </p:nvCxnSpPr>
        <p:spPr>
          <a:xfrm flipV="1">
            <a:off x="6516291" y="1820466"/>
            <a:ext cx="32027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22" name="TextBox 1">
            <a:extLst>
              <a:ext uri="{FF2B5EF4-FFF2-40B4-BE49-F238E27FC236}">
                <a16:creationId xmlns:a16="http://schemas.microsoft.com/office/drawing/2014/main" id="{34F2B7B3-697F-DD45-8C7C-63787F98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1" y="1257301"/>
            <a:ext cx="62068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Train </a:t>
            </a:r>
          </a:p>
          <a:p>
            <a:pPr eaLnBrk="1" hangingPunct="1"/>
            <a:r>
              <a:rPr lang="en-US" altLang="en-US" sz="1350"/>
              <a:t>this</a:t>
            </a:r>
          </a:p>
        </p:txBody>
      </p:sp>
      <p:sp>
        <p:nvSpPr>
          <p:cNvPr id="25623" name="TextBox 2">
            <a:extLst>
              <a:ext uri="{FF2B5EF4-FFF2-40B4-BE49-F238E27FC236}">
                <a16:creationId xmlns:a16="http://schemas.microsoft.com/office/drawing/2014/main" id="{9BCC326A-5D4A-8645-945B-DD1932325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0" y="3429000"/>
            <a:ext cx="694421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Do not</a:t>
            </a:r>
          </a:p>
          <a:p>
            <a:pPr eaLnBrk="1" hangingPunct="1"/>
            <a:r>
              <a:rPr lang="en-US" altLang="en-US" sz="1350"/>
              <a:t>Train</a:t>
            </a:r>
          </a:p>
          <a:p>
            <a:pPr eaLnBrk="1" hangingPunct="1"/>
            <a:r>
              <a:rPr lang="en-US" altLang="en-US" sz="1350"/>
              <a:t>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48B40-80A8-6541-B118-1F3D52CA9748}"/>
              </a:ext>
            </a:extLst>
          </p:cNvPr>
          <p:cNvCxnSpPr>
            <a:cxnSpLocks noChangeShapeType="1"/>
            <a:stCxn id="25622" idx="3"/>
          </p:cNvCxnSpPr>
          <p:nvPr/>
        </p:nvCxnSpPr>
        <p:spPr bwMode="auto">
          <a:xfrm flipV="1">
            <a:off x="5764184" y="1485900"/>
            <a:ext cx="236567" cy="2531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DED68-E566-C143-BB50-3216F08507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15000" y="3771900"/>
            <a:ext cx="300038" cy="63104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6" name="TextBox 10">
            <a:extLst>
              <a:ext uri="{FF2B5EF4-FFF2-40B4-BE49-F238E27FC236}">
                <a16:creationId xmlns:a16="http://schemas.microsoft.com/office/drawing/2014/main" id="{130EF81F-AA2D-9E49-BEF0-91DC52BD1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2286001"/>
            <a:ext cx="901209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They have</a:t>
            </a:r>
          </a:p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Opposite</a:t>
            </a:r>
          </a:p>
          <a:p>
            <a:pPr eaLnBrk="1" hangingPunct="1"/>
            <a:r>
              <a:rPr lang="en-US" altLang="en-US" sz="1200">
                <a:solidFill>
                  <a:srgbClr val="FF0000"/>
                </a:solidFill>
              </a:rPr>
              <a:t>objectives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A2E27C-5079-634C-B429-67B99DFF7720}"/>
              </a:ext>
            </a:extLst>
          </p:cNvPr>
          <p:cNvCxnSpPr>
            <a:cxnSpLocks noChangeShapeType="1"/>
            <a:stCxn id="25626" idx="0"/>
          </p:cNvCxnSpPr>
          <p:nvPr/>
        </p:nvCxnSpPr>
        <p:spPr bwMode="auto">
          <a:xfrm flipH="1" flipV="1">
            <a:off x="7315200" y="1885950"/>
            <a:ext cx="279155" cy="40005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334809-E0D3-7A41-9882-E7F7C82CA42F}"/>
              </a:ext>
            </a:extLst>
          </p:cNvPr>
          <p:cNvCxnSpPr>
            <a:cxnSpLocks noChangeShapeType="1"/>
            <a:stCxn id="25626" idx="2"/>
          </p:cNvCxnSpPr>
          <p:nvPr/>
        </p:nvCxnSpPr>
        <p:spPr bwMode="auto">
          <a:xfrm flipH="1">
            <a:off x="7258050" y="2932332"/>
            <a:ext cx="336305" cy="66811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098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>
            <a:extLst>
              <a:ext uri="{FF2B5EF4-FFF2-40B4-BE49-F238E27FC236}">
                <a16:creationId xmlns:a16="http://schemas.microsoft.com/office/drawing/2014/main" id="{B80AC107-DF3F-C848-9E50-1C004B7D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G</a:t>
            </a:r>
            <a:r>
              <a:rPr lang="en-CA" altLang="zh-TW">
                <a:ea typeface="ＭＳ Ｐゴシック" panose="020B0600070205080204" pitchFamily="34" charset="-128"/>
              </a:rPr>
              <a:t>enerating 2</a:t>
            </a:r>
            <a:r>
              <a:rPr lang="en-CA" altLang="zh-TW" baseline="30000">
                <a:ea typeface="ＭＳ Ｐゴシック" panose="020B0600070205080204" pitchFamily="34" charset="-128"/>
              </a:rPr>
              <a:t>nd</a:t>
            </a:r>
            <a:r>
              <a:rPr lang="en-CA" altLang="zh-TW">
                <a:ea typeface="ＭＳ Ｐゴシック" panose="020B0600070205080204" pitchFamily="34" charset="-128"/>
              </a:rPr>
              <a:t> element figures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26626" name="矩形 3">
            <a:extLst>
              <a:ext uri="{FF2B5EF4-FFF2-40B4-BE49-F238E27FC236}">
                <a16:creationId xmlns:a16="http://schemas.microsoft.com/office/drawing/2014/main" id="{AA0B73A3-082F-074D-801F-8087261C6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937398"/>
            <a:ext cx="62781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Source of images: </a:t>
            </a:r>
            <a:r>
              <a:rPr lang="en-US" altLang="zh-TW" sz="1800">
                <a:hlinkClick r:id="rId2"/>
              </a:rPr>
              <a:t>https://zhuanlan.zhihu.com/p/24767059</a:t>
            </a:r>
            <a:endParaRPr lang="en-US" altLang="zh-TW" sz="1800"/>
          </a:p>
          <a:p>
            <a:pPr eaLnBrk="1" hangingPunct="1"/>
            <a:r>
              <a:rPr lang="en-US" altLang="zh-TW" sz="1800"/>
              <a:t>From Dr. HY Lee’s notes.</a:t>
            </a:r>
            <a:endParaRPr lang="zh-TW" altLang="en-US" sz="1800"/>
          </a:p>
        </p:txBody>
      </p:sp>
      <p:grpSp>
        <p:nvGrpSpPr>
          <p:cNvPr id="26627" name="群組 4">
            <a:extLst>
              <a:ext uri="{FF2B5EF4-FFF2-40B4-BE49-F238E27FC236}">
                <a16:creationId xmlns:a16="http://schemas.microsoft.com/office/drawing/2014/main" id="{D0B301B5-F53C-2D4C-8930-517417D98BE4}"/>
              </a:ext>
            </a:extLst>
          </p:cNvPr>
          <p:cNvGrpSpPr>
            <a:grpSpLocks/>
          </p:cNvGrpSpPr>
          <p:nvPr/>
        </p:nvGrpSpPr>
        <p:grpSpPr bwMode="auto">
          <a:xfrm>
            <a:off x="2946797" y="1369219"/>
            <a:ext cx="3394472" cy="2219325"/>
            <a:chOff x="644126" y="4258170"/>
            <a:chExt cx="3652768" cy="2387400"/>
          </a:xfrm>
        </p:grpSpPr>
        <p:pic>
          <p:nvPicPr>
            <p:cNvPr id="26630" name="圖片 5">
              <a:extLst>
                <a:ext uri="{FF2B5EF4-FFF2-40B4-BE49-F238E27FC236}">
                  <a16:creationId xmlns:a16="http://schemas.microsoft.com/office/drawing/2014/main" id="{60D34EF7-5626-7045-993E-2B84C5F0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494" y="5112971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圖片 6">
              <a:extLst>
                <a:ext uri="{FF2B5EF4-FFF2-40B4-BE49-F238E27FC236}">
                  <a16:creationId xmlns:a16="http://schemas.microsoft.com/office/drawing/2014/main" id="{8950A80B-E5C8-4348-B628-A0811ACC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126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圖片 7">
              <a:extLst>
                <a:ext uri="{FF2B5EF4-FFF2-40B4-BE49-F238E27FC236}">
                  <a16:creationId xmlns:a16="http://schemas.microsoft.com/office/drawing/2014/main" id="{4068EB55-0EEA-654D-B9D4-D346F8E4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869" y="4258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圖片 8">
              <a:extLst>
                <a:ext uri="{FF2B5EF4-FFF2-40B4-BE49-F238E27FC236}">
                  <a16:creationId xmlns:a16="http://schemas.microsoft.com/office/drawing/2014/main" id="{98121614-FA67-9541-A786-5F1ACE56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81" y="42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圖片 9">
              <a:extLst>
                <a:ext uri="{FF2B5EF4-FFF2-40B4-BE49-F238E27FC236}">
                  <a16:creationId xmlns:a16="http://schemas.microsoft.com/office/drawing/2014/main" id="{51645E76-7A06-7548-B767-AF1F9678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676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圖片 10">
              <a:extLst>
                <a:ext uri="{FF2B5EF4-FFF2-40B4-BE49-F238E27FC236}">
                  <a16:creationId xmlns:a16="http://schemas.microsoft.com/office/drawing/2014/main" id="{7819F147-8995-0646-BA24-ABE12E4D8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888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圖片 11">
              <a:extLst>
                <a:ext uri="{FF2B5EF4-FFF2-40B4-BE49-F238E27FC236}">
                  <a16:creationId xmlns:a16="http://schemas.microsoft.com/office/drawing/2014/main" id="{8374D139-9E45-D948-88D7-B6CC7DFC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386" y="51878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圖片 12">
              <a:extLst>
                <a:ext uri="{FF2B5EF4-FFF2-40B4-BE49-F238E27FC236}">
                  <a16:creationId xmlns:a16="http://schemas.microsoft.com/office/drawing/2014/main" id="{E4861175-3A32-4F4C-B4CB-07420133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678" y="4749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圖片 13">
              <a:extLst>
                <a:ext uri="{FF2B5EF4-FFF2-40B4-BE49-F238E27FC236}">
                  <a16:creationId xmlns:a16="http://schemas.microsoft.com/office/drawing/2014/main" id="{6AE6909C-1988-C942-9606-7E68A6983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580" y="5731170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9" name="圖片 14">
              <a:extLst>
                <a:ext uri="{FF2B5EF4-FFF2-40B4-BE49-F238E27FC236}">
                  <a16:creationId xmlns:a16="http://schemas.microsoft.com/office/drawing/2014/main" id="{AC06C3CE-A86E-6341-A11C-1320B4412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82" y="5390058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0" name="圖片 15">
              <a:extLst>
                <a:ext uri="{FF2B5EF4-FFF2-40B4-BE49-F238E27FC236}">
                  <a16:creationId xmlns:a16="http://schemas.microsoft.com/office/drawing/2014/main" id="{649B1152-B5AB-C34C-BCC7-04C1E4F1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869" y="4524714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28" name="矩形 16">
            <a:extLst>
              <a:ext uri="{FF2B5EF4-FFF2-40B4-BE49-F238E27FC236}">
                <a16:creationId xmlns:a16="http://schemas.microsoft.com/office/drawing/2014/main" id="{197AB03F-9380-E44A-941E-A940B49CC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4572000"/>
            <a:ext cx="62210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DCGAN: </a:t>
            </a:r>
            <a:r>
              <a:rPr lang="en-US" altLang="zh-TW" sz="1800">
                <a:hlinkClick r:id="rId14"/>
              </a:rPr>
              <a:t>https://github.com/carpedm20/DCGAN-tensorflow</a:t>
            </a:r>
            <a:endParaRPr lang="en-US" altLang="zh-TW" sz="1800"/>
          </a:p>
        </p:txBody>
      </p:sp>
      <p:sp>
        <p:nvSpPr>
          <p:cNvPr id="26629" name="TextBox 1">
            <a:extLst>
              <a:ext uri="{FF2B5EF4-FFF2-40B4-BE49-F238E27FC236}">
                <a16:creationId xmlns:a16="http://schemas.microsoft.com/office/drawing/2014/main" id="{A60D6576-2241-EF4D-90A2-456BB4CC1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1" y="3657600"/>
            <a:ext cx="523745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You can use the following to start a project (but this is in Chinese):</a:t>
            </a:r>
          </a:p>
        </p:txBody>
      </p:sp>
    </p:spTree>
    <p:extLst>
      <p:ext uri="{BB962C8B-B14F-4D97-AF65-F5344CB8AC3E}">
        <p14:creationId xmlns:p14="http://schemas.microsoft.com/office/powerpoint/2010/main" val="119066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B2599E9A-D7C4-F341-A2E2-CED64F0F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generating 2</a:t>
            </a:r>
            <a:r>
              <a:rPr lang="en-US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US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0987A5-EB51-F04D-878C-A482345DE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798" y="4268391"/>
            <a:ext cx="125491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100 rounds</a:t>
            </a:r>
            <a:endParaRPr lang="zh-TW" altLang="en-US" sz="135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6D29A4F-942E-C044-B04E-01170EB2F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9654" y="1052513"/>
            <a:ext cx="3581400" cy="3581400"/>
          </a:xfrm>
        </p:spPr>
      </p:pic>
      <p:sp>
        <p:nvSpPr>
          <p:cNvPr id="27652" name="TextBox 1">
            <a:extLst>
              <a:ext uri="{FF2B5EF4-FFF2-40B4-BE49-F238E27FC236}">
                <a16:creationId xmlns:a16="http://schemas.microsoft.com/office/drawing/2014/main" id="{743EBF35-572C-FA44-9DCC-D60AC7C28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4837510"/>
            <a:ext cx="33489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This is fast, I think you can use your CPU</a:t>
            </a:r>
          </a:p>
        </p:txBody>
      </p:sp>
    </p:spTree>
    <p:extLst>
      <p:ext uri="{BB962C8B-B14F-4D97-AF65-F5344CB8AC3E}">
        <p14:creationId xmlns:p14="http://schemas.microsoft.com/office/powerpoint/2010/main" val="15624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E40D3502-D8B3-E34F-A423-95EC684C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</a:t>
            </a:r>
            <a:r>
              <a:rPr lang="en-CA" altLang="zh-TW" sz="2700">
                <a:ea typeface="ＭＳ Ｐゴシック" panose="020B0600070205080204" pitchFamily="34" charset="-128"/>
              </a:rPr>
              <a:t>generating 2</a:t>
            </a:r>
            <a:r>
              <a:rPr lang="en-CA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CA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28674" name="文字方塊 6">
            <a:extLst>
              <a:ext uri="{FF2B5EF4-FFF2-40B4-BE49-F238E27FC236}">
                <a16:creationId xmlns:a16="http://schemas.microsoft.com/office/drawing/2014/main" id="{CE7109FA-730E-D14C-BF2D-698D0740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891" y="4268391"/>
            <a:ext cx="12561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1000 rounds</a:t>
            </a:r>
            <a:endParaRPr lang="zh-TW" altLang="en-US" sz="1350"/>
          </a:p>
        </p:txBody>
      </p:sp>
      <p:pic>
        <p:nvPicPr>
          <p:cNvPr id="28675" name="內容版面配置區 8">
            <a:extLst>
              <a:ext uri="{FF2B5EF4-FFF2-40B4-BE49-F238E27FC236}">
                <a16:creationId xmlns:a16="http://schemas.microsoft.com/office/drawing/2014/main" id="{6FC805A5-AF78-A94C-A182-84676CA1B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041798"/>
            <a:ext cx="3598069" cy="3598069"/>
          </a:xfrm>
        </p:spPr>
      </p:pic>
    </p:spTree>
    <p:extLst>
      <p:ext uri="{BB962C8B-B14F-4D97-AF65-F5344CB8AC3E}">
        <p14:creationId xmlns:p14="http://schemas.microsoft.com/office/powerpoint/2010/main" val="183596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A79CB1D4-7E55-014A-9DDF-019777D1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</a:t>
            </a:r>
            <a:r>
              <a:rPr lang="en-CA" altLang="zh-TW" sz="2700">
                <a:ea typeface="ＭＳ Ｐゴシック" panose="020B0600070205080204" pitchFamily="34" charset="-128"/>
              </a:rPr>
              <a:t>generating 2</a:t>
            </a:r>
            <a:r>
              <a:rPr lang="en-CA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CA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29698" name="文字方塊 6">
            <a:extLst>
              <a:ext uri="{FF2B5EF4-FFF2-40B4-BE49-F238E27FC236}">
                <a16:creationId xmlns:a16="http://schemas.microsoft.com/office/drawing/2014/main" id="{040E14FA-B11F-534F-87E8-6751DF3B4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291" y="4327922"/>
            <a:ext cx="12561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2000 rounds</a:t>
            </a:r>
            <a:endParaRPr lang="zh-TW" altLang="en-US" sz="1350"/>
          </a:p>
        </p:txBody>
      </p:sp>
      <p:pic>
        <p:nvPicPr>
          <p:cNvPr id="29699" name="內容版面配置區 12">
            <a:extLst>
              <a:ext uri="{FF2B5EF4-FFF2-40B4-BE49-F238E27FC236}">
                <a16:creationId xmlns:a16="http://schemas.microsoft.com/office/drawing/2014/main" id="{B0B4A83D-EBB0-4547-8AD7-E3F9C69E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1" y="1101328"/>
            <a:ext cx="3537347" cy="3538538"/>
          </a:xfrm>
        </p:spPr>
      </p:pic>
    </p:spTree>
    <p:extLst>
      <p:ext uri="{BB962C8B-B14F-4D97-AF65-F5344CB8AC3E}">
        <p14:creationId xmlns:p14="http://schemas.microsoft.com/office/powerpoint/2010/main" val="252158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標題 1">
            <a:extLst>
              <a:ext uri="{FF2B5EF4-FFF2-40B4-BE49-F238E27FC236}">
                <a16:creationId xmlns:a16="http://schemas.microsoft.com/office/drawing/2014/main" id="{5D4C1478-3A7D-F54D-A578-2C060188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</a:t>
            </a:r>
            <a:r>
              <a:rPr lang="en-CA" altLang="zh-TW" sz="2700">
                <a:ea typeface="ＭＳ Ｐゴシック" panose="020B0600070205080204" pitchFamily="34" charset="-128"/>
              </a:rPr>
              <a:t>generating 2</a:t>
            </a:r>
            <a:r>
              <a:rPr lang="en-CA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CA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30722" name="文字方塊 6">
            <a:extLst>
              <a:ext uri="{FF2B5EF4-FFF2-40B4-BE49-F238E27FC236}">
                <a16:creationId xmlns:a16="http://schemas.microsoft.com/office/drawing/2014/main" id="{CCC34A28-9DAF-0C42-A647-74F7E847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291" y="4327922"/>
            <a:ext cx="125610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5000 rounds</a:t>
            </a:r>
            <a:endParaRPr lang="zh-TW" altLang="en-US" sz="1350"/>
          </a:p>
        </p:txBody>
      </p:sp>
      <p:pic>
        <p:nvPicPr>
          <p:cNvPr id="30723" name="內容版面配置區 7">
            <a:extLst>
              <a:ext uri="{FF2B5EF4-FFF2-40B4-BE49-F238E27FC236}">
                <a16:creationId xmlns:a16="http://schemas.microsoft.com/office/drawing/2014/main" id="{16DC8E53-B64D-5443-A32C-5C82A484A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1" y="1052513"/>
            <a:ext cx="3526631" cy="3526631"/>
          </a:xfrm>
        </p:spPr>
      </p:pic>
    </p:spTree>
    <p:extLst>
      <p:ext uri="{BB962C8B-B14F-4D97-AF65-F5344CB8AC3E}">
        <p14:creationId xmlns:p14="http://schemas.microsoft.com/office/powerpoint/2010/main" val="234154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04000E36-F75F-C543-80D2-DA800809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</a:t>
            </a:r>
            <a:r>
              <a:rPr lang="en-CA" altLang="zh-TW" sz="2700">
                <a:ea typeface="ＭＳ Ｐゴシック" panose="020B0600070205080204" pitchFamily="34" charset="-128"/>
              </a:rPr>
              <a:t>generating 2</a:t>
            </a:r>
            <a:r>
              <a:rPr lang="en-CA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CA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31746" name="文字方塊 6">
            <a:extLst>
              <a:ext uri="{FF2B5EF4-FFF2-40B4-BE49-F238E27FC236}">
                <a16:creationId xmlns:a16="http://schemas.microsoft.com/office/drawing/2014/main" id="{CE961662-799C-D146-B68B-C30CD028B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291" y="4327922"/>
            <a:ext cx="125610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10,000 rounds</a:t>
            </a:r>
            <a:endParaRPr lang="zh-TW" altLang="en-US" sz="1350"/>
          </a:p>
        </p:txBody>
      </p:sp>
      <p:pic>
        <p:nvPicPr>
          <p:cNvPr id="31747" name="內容版面配置區 8">
            <a:extLst>
              <a:ext uri="{FF2B5EF4-FFF2-40B4-BE49-F238E27FC236}">
                <a16:creationId xmlns:a16="http://schemas.microsoft.com/office/drawing/2014/main" id="{28A2CDD9-0E55-A94C-9951-AD1390EE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7316" y="1100138"/>
            <a:ext cx="3505200" cy="3505200"/>
          </a:xfrm>
        </p:spPr>
      </p:pic>
    </p:spTree>
    <p:extLst>
      <p:ext uri="{BB962C8B-B14F-4D97-AF65-F5344CB8AC3E}">
        <p14:creationId xmlns:p14="http://schemas.microsoft.com/office/powerpoint/2010/main" val="25905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83A8B392-8D47-1B4E-A98A-B2FD6812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generating 2</a:t>
            </a:r>
            <a:r>
              <a:rPr lang="en-US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US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32770" name="文字方塊 6">
            <a:extLst>
              <a:ext uri="{FF2B5EF4-FFF2-40B4-BE49-F238E27FC236}">
                <a16:creationId xmlns:a16="http://schemas.microsoft.com/office/drawing/2014/main" id="{715C5912-84EA-8B4B-91DE-69645F4CC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291" y="4327922"/>
            <a:ext cx="125610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20,000 rounds</a:t>
            </a:r>
            <a:endParaRPr lang="zh-TW" altLang="en-US" sz="1350"/>
          </a:p>
        </p:txBody>
      </p:sp>
      <p:pic>
        <p:nvPicPr>
          <p:cNvPr id="32771" name="內容版面配置區 7">
            <a:extLst>
              <a:ext uri="{FF2B5EF4-FFF2-40B4-BE49-F238E27FC236}">
                <a16:creationId xmlns:a16="http://schemas.microsoft.com/office/drawing/2014/main" id="{3BB03BA4-F38A-1F4E-855B-227DA2F81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1375" y="1128713"/>
            <a:ext cx="3476625" cy="3476625"/>
          </a:xfrm>
        </p:spPr>
      </p:pic>
    </p:spTree>
    <p:extLst>
      <p:ext uri="{BB962C8B-B14F-4D97-AF65-F5344CB8AC3E}">
        <p14:creationId xmlns:p14="http://schemas.microsoft.com/office/powerpoint/2010/main" val="82888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40400432-EE0B-5344-A96B-B584A70F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700">
                <a:ea typeface="ＭＳ Ｐゴシック" panose="020B0600070205080204" pitchFamily="34" charset="-128"/>
              </a:rPr>
              <a:t>GAN</a:t>
            </a:r>
            <a:r>
              <a:rPr lang="zh-TW" altLang="en-US" sz="2700">
                <a:ea typeface="ＭＳ Ｐゴシック" panose="020B0600070205080204" pitchFamily="34" charset="-128"/>
              </a:rPr>
              <a:t> </a:t>
            </a:r>
            <a:r>
              <a:rPr lang="en-US" altLang="zh-TW" sz="2700">
                <a:ea typeface="ＭＳ Ｐゴシック" panose="020B0600070205080204" pitchFamily="34" charset="-128"/>
              </a:rPr>
              <a:t>– generating 2</a:t>
            </a:r>
            <a:r>
              <a:rPr lang="en-US" altLang="zh-TW" sz="2700" baseline="30000">
                <a:ea typeface="ＭＳ Ｐゴシック" panose="020B0600070205080204" pitchFamily="34" charset="-128"/>
              </a:rPr>
              <a:t>nd</a:t>
            </a:r>
            <a:r>
              <a:rPr lang="en-US" altLang="zh-TW" sz="2700">
                <a:ea typeface="ＭＳ Ｐゴシック" panose="020B0600070205080204" pitchFamily="34" charset="-128"/>
              </a:rPr>
              <a:t> element figures</a:t>
            </a:r>
            <a:endParaRPr lang="zh-TW" altLang="en-US" sz="2700">
              <a:ea typeface="ＭＳ Ｐゴシック" panose="020B0600070205080204" pitchFamily="34" charset="-128"/>
            </a:endParaRPr>
          </a:p>
        </p:txBody>
      </p:sp>
      <p:sp>
        <p:nvSpPr>
          <p:cNvPr id="33794" name="文字方塊 6">
            <a:extLst>
              <a:ext uri="{FF2B5EF4-FFF2-40B4-BE49-F238E27FC236}">
                <a16:creationId xmlns:a16="http://schemas.microsoft.com/office/drawing/2014/main" id="{CCCED4B3-3150-9947-ADE0-A0D6AFD79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291" y="4327922"/>
            <a:ext cx="125610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350"/>
              <a:t>50,000 rounds</a:t>
            </a:r>
            <a:endParaRPr lang="zh-TW" altLang="en-US" sz="1350"/>
          </a:p>
        </p:txBody>
      </p:sp>
      <p:pic>
        <p:nvPicPr>
          <p:cNvPr id="33795" name="內容版面配置區 7">
            <a:extLst>
              <a:ext uri="{FF2B5EF4-FFF2-40B4-BE49-F238E27FC236}">
                <a16:creationId xmlns:a16="http://schemas.microsoft.com/office/drawing/2014/main" id="{69E2081C-BC14-B440-8975-CBE7B50DA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139429"/>
            <a:ext cx="3581400" cy="3581400"/>
          </a:xfrm>
        </p:spPr>
      </p:pic>
    </p:spTree>
    <p:extLst>
      <p:ext uri="{BB962C8B-B14F-4D97-AF65-F5344CB8AC3E}">
        <p14:creationId xmlns:p14="http://schemas.microsoft.com/office/powerpoint/2010/main" val="21740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6DF113DB-9174-F84E-876F-F369F25C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Next few images from Goodfellow lecture</a:t>
            </a:r>
          </a:p>
        </p:txBody>
      </p:sp>
      <p:pic>
        <p:nvPicPr>
          <p:cNvPr id="34818" name="Picture 3" descr="Screen Shot 2017-05-06 at 2.13.54 AM.png">
            <a:extLst>
              <a:ext uri="{FF2B5EF4-FFF2-40B4-BE49-F238E27FC236}">
                <a16:creationId xmlns:a16="http://schemas.microsoft.com/office/drawing/2014/main" id="{2CB67A62-5CE7-F244-AE13-73A7BB154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66775"/>
            <a:ext cx="59340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4">
            <a:extLst>
              <a:ext uri="{FF2B5EF4-FFF2-40B4-BE49-F238E27FC236}">
                <a16:creationId xmlns:a16="http://schemas.microsoft.com/office/drawing/2014/main" id="{4E6F46ED-AEEB-9244-9F4A-9794CC37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171951"/>
            <a:ext cx="214994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Traditional mean-squared</a:t>
            </a:r>
          </a:p>
          <a:p>
            <a:pPr eaLnBrk="1" hangingPunct="1"/>
            <a:r>
              <a:rPr lang="en-US" altLang="en-US" sz="1350"/>
              <a:t>Error, averaged, blurry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2F4BE-6F3F-B84C-8073-088BBF8257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4800" y="3886200"/>
            <a:ext cx="0" cy="2857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7411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圖片 18">
            <a:extLst>
              <a:ext uri="{FF2B5EF4-FFF2-40B4-BE49-F238E27FC236}">
                <a16:creationId xmlns:a16="http://schemas.microsoft.com/office/drawing/2014/main" id="{9B89B576-2C30-6047-82B7-0650F1791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44" y="2139553"/>
            <a:ext cx="8858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圖片 19">
            <a:extLst>
              <a:ext uri="{FF2B5EF4-FFF2-40B4-BE49-F238E27FC236}">
                <a16:creationId xmlns:a16="http://schemas.microsoft.com/office/drawing/2014/main" id="{CADDC718-3D49-B54F-B0F0-555EB808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769" y="2146697"/>
            <a:ext cx="8858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E397490-44B4-3840-8862-D189D15AAB93}"/>
              </a:ext>
            </a:extLst>
          </p:cNvPr>
          <p:cNvCxnSpPr/>
          <p:nvPr/>
        </p:nvCxnSpPr>
        <p:spPr>
          <a:xfrm rot="5400000">
            <a:off x="6789539" y="2007989"/>
            <a:ext cx="38219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標題 1">
            <a:extLst>
              <a:ext uri="{FF2B5EF4-FFF2-40B4-BE49-F238E27FC236}">
                <a16:creationId xmlns:a16="http://schemas.microsoft.com/office/drawing/2014/main" id="{3E239EE9-D54D-8249-A887-EA1B4BC7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Autoencoder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F32B42-259A-B244-8422-ACA770078F5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49329" y="2389584"/>
            <a:ext cx="906066" cy="35123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6" name="向右箭號 9">
            <a:extLst>
              <a:ext uri="{FF2B5EF4-FFF2-40B4-BE49-F238E27FC236}">
                <a16:creationId xmlns:a16="http://schemas.microsoft.com/office/drawing/2014/main" id="{0CD79939-13E8-FC4A-A73D-0859D1DB8684}"/>
              </a:ext>
            </a:extLst>
          </p:cNvPr>
          <p:cNvSpPr/>
          <p:nvPr/>
        </p:nvSpPr>
        <p:spPr>
          <a:xfrm>
            <a:off x="2731294" y="2349104"/>
            <a:ext cx="240506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6D0B14F-54A0-694B-9249-10360464A4C0}"/>
              </a:ext>
            </a:extLst>
          </p:cNvPr>
          <p:cNvCxnSpPr/>
          <p:nvPr/>
        </p:nvCxnSpPr>
        <p:spPr>
          <a:xfrm flipH="1">
            <a:off x="2221706" y="1804988"/>
            <a:ext cx="4757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B52CC7B-B89E-744A-B3F0-943B13D814CA}"/>
              </a:ext>
            </a:extLst>
          </p:cNvPr>
          <p:cNvCxnSpPr/>
          <p:nvPr/>
        </p:nvCxnSpPr>
        <p:spPr>
          <a:xfrm rot="5400000">
            <a:off x="2037755" y="1977033"/>
            <a:ext cx="38219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9" name="文字方塊 49">
            <a:extLst>
              <a:ext uri="{FF2B5EF4-FFF2-40B4-BE49-F238E27FC236}">
                <a16:creationId xmlns:a16="http://schemas.microsoft.com/office/drawing/2014/main" id="{2620CC02-3EAE-F94C-A5A7-317A64598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772" y="1446610"/>
            <a:ext cx="2214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latin typeface="Calibri" panose="020F0502020204030204" pitchFamily="34" charset="0"/>
                <a:ea typeface="新細明體" panose="02020500000000000000" pitchFamily="18" charset="-120"/>
              </a:rPr>
              <a:t>As close as possible</a:t>
            </a:r>
            <a:endParaRPr lang="zh-TW" altLang="en-US" sz="18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1BB50C-A3F7-684F-A2D5-713FC4BA8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806" y="2199085"/>
            <a:ext cx="981075" cy="75247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Encoder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3989DF-D370-0F44-A9E3-3EBA6777F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788" y="2226469"/>
            <a:ext cx="981075" cy="735806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5" name="向右箭號 9">
            <a:extLst>
              <a:ext uri="{FF2B5EF4-FFF2-40B4-BE49-F238E27FC236}">
                <a16:creationId xmlns:a16="http://schemas.microsoft.com/office/drawing/2014/main" id="{DD191FAE-CC75-7F41-9453-BF347249BB5C}"/>
              </a:ext>
            </a:extLst>
          </p:cNvPr>
          <p:cNvSpPr/>
          <p:nvPr/>
        </p:nvSpPr>
        <p:spPr>
          <a:xfrm>
            <a:off x="4093369" y="2349104"/>
            <a:ext cx="240506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16" name="向右箭號 9">
            <a:extLst>
              <a:ext uri="{FF2B5EF4-FFF2-40B4-BE49-F238E27FC236}">
                <a16:creationId xmlns:a16="http://schemas.microsoft.com/office/drawing/2014/main" id="{35A24974-AFD6-974C-A571-5E41496E7195}"/>
              </a:ext>
            </a:extLst>
          </p:cNvPr>
          <p:cNvSpPr/>
          <p:nvPr/>
        </p:nvSpPr>
        <p:spPr>
          <a:xfrm>
            <a:off x="4845844" y="2361010"/>
            <a:ext cx="240506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17" name="向右箭號 9">
            <a:extLst>
              <a:ext uri="{FF2B5EF4-FFF2-40B4-BE49-F238E27FC236}">
                <a16:creationId xmlns:a16="http://schemas.microsoft.com/office/drawing/2014/main" id="{72EE821A-D8A2-D541-AB53-3FF6FAF08E71}"/>
              </a:ext>
            </a:extLst>
          </p:cNvPr>
          <p:cNvSpPr/>
          <p:nvPr/>
        </p:nvSpPr>
        <p:spPr>
          <a:xfrm>
            <a:off x="6235304" y="2361010"/>
            <a:ext cx="240506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15375" name="文字方塊 17">
            <a:extLst>
              <a:ext uri="{FF2B5EF4-FFF2-40B4-BE49-F238E27FC236}">
                <a16:creationId xmlns:a16="http://schemas.microsoft.com/office/drawing/2014/main" id="{D827702D-A569-1246-8035-E6FC334BE73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207670" y="2380536"/>
            <a:ext cx="827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code</a:t>
            </a:r>
            <a:endParaRPr lang="zh-TW" altLang="en-US" sz="18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8750CE-AA0E-0C4B-80FE-95324BB76F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36194" y="3930254"/>
            <a:ext cx="906066" cy="351234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568BB92-9AB9-D743-BD1B-F7856DB46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844" y="3767138"/>
            <a:ext cx="981075" cy="735806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24" name="向右箭號 9">
            <a:extLst>
              <a:ext uri="{FF2B5EF4-FFF2-40B4-BE49-F238E27FC236}">
                <a16:creationId xmlns:a16="http://schemas.microsoft.com/office/drawing/2014/main" id="{F8B5A728-A558-E746-8304-5BED7EE333F3}"/>
              </a:ext>
            </a:extLst>
          </p:cNvPr>
          <p:cNvSpPr/>
          <p:nvPr/>
        </p:nvSpPr>
        <p:spPr>
          <a:xfrm>
            <a:off x="4532710" y="3901679"/>
            <a:ext cx="241697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25" name="向右箭號 9">
            <a:extLst>
              <a:ext uri="{FF2B5EF4-FFF2-40B4-BE49-F238E27FC236}">
                <a16:creationId xmlns:a16="http://schemas.microsoft.com/office/drawing/2014/main" id="{8392A8F4-5B25-A045-A8E4-F593171A7171}"/>
              </a:ext>
            </a:extLst>
          </p:cNvPr>
          <p:cNvSpPr/>
          <p:nvPr/>
        </p:nvSpPr>
        <p:spPr>
          <a:xfrm>
            <a:off x="5922169" y="3901679"/>
            <a:ext cx="241697" cy="4536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A7B9615-2A8F-4B45-9577-7079A58E52D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895130" y="3921204"/>
            <a:ext cx="8274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code</a:t>
            </a:r>
            <a:endParaRPr lang="zh-TW" altLang="en-US" sz="180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1A38DA6-1439-EE48-AEC9-8AA137A30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682" y="3804048"/>
            <a:ext cx="20657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Randomly generate a vector as code</a:t>
            </a:r>
            <a:endParaRPr lang="zh-TW" altLang="en-US" sz="180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F59B9FD-3665-DD4A-BEA2-9AE9BF5A6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0060" y="3932635"/>
            <a:ext cx="18549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/>
              <a:t>Image ?</a:t>
            </a:r>
            <a:endParaRPr lang="zh-TW" altLang="en-US" sz="2100"/>
          </a:p>
        </p:txBody>
      </p:sp>
    </p:spTree>
    <p:extLst>
      <p:ext uri="{BB962C8B-B14F-4D97-AF65-F5344CB8AC3E}">
        <p14:creationId xmlns:p14="http://schemas.microsoft.com/office/powerpoint/2010/main" val="4871892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D914A72-46EF-534D-908F-95897551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5842" name="Picture 3" descr="Screen Shot 2017-05-06 at 2.18.50 AM.png">
            <a:extLst>
              <a:ext uri="{FF2B5EF4-FFF2-40B4-BE49-F238E27FC236}">
                <a16:creationId xmlns:a16="http://schemas.microsoft.com/office/drawing/2014/main" id="{8A041293-82F8-B54C-89ED-98F240B17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71450"/>
            <a:ext cx="5905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>
            <a:extLst>
              <a:ext uri="{FF2B5EF4-FFF2-40B4-BE49-F238E27FC236}">
                <a16:creationId xmlns:a16="http://schemas.microsoft.com/office/drawing/2014/main" id="{DB3CA39F-C8D7-E14E-8BAD-194434274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629150"/>
            <a:ext cx="32816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Last 2 are by deep learning approaches.</a:t>
            </a:r>
          </a:p>
        </p:txBody>
      </p:sp>
    </p:spTree>
    <p:extLst>
      <p:ext uri="{BB962C8B-B14F-4D97-AF65-F5344CB8AC3E}">
        <p14:creationId xmlns:p14="http://schemas.microsoft.com/office/powerpoint/2010/main" val="2350143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Screen Shot 2017-05-06 at 2.24.48 AM.png">
            <a:extLst>
              <a:ext uri="{FF2B5EF4-FFF2-40B4-BE49-F238E27FC236}">
                <a16:creationId xmlns:a16="http://schemas.microsoft.com/office/drawing/2014/main" id="{F3E1D10B-5C16-E64F-8D3C-5B8ED6177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42900"/>
            <a:ext cx="58769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0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9EC99F35-CF2B-FA49-92EA-F5BCC9B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7890" name="Picture 3" descr="Screen Shot 2017-05-06 at 2.32.06 AM.png">
            <a:extLst>
              <a:ext uri="{FF2B5EF4-FFF2-40B4-BE49-F238E27FC236}">
                <a16:creationId xmlns:a16="http://schemas.microsoft.com/office/drawing/2014/main" id="{7AF5B9BC-2AB6-014E-B9C1-286293F2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71450"/>
            <a:ext cx="6869906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63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BE5F8125-43F0-3A40-9E18-D42C5061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205979"/>
            <a:ext cx="6400800" cy="857250"/>
          </a:xfrm>
        </p:spPr>
        <p:txBody>
          <a:bodyPr/>
          <a:lstStyle/>
          <a:p>
            <a:r>
              <a:rPr lang="en-US" altLang="en-US" sz="2700">
                <a:ea typeface="ＭＳ Ｐゴシック" panose="020B0600070205080204" pitchFamily="34" charset="-128"/>
              </a:rPr>
              <a:t>Similar to word embedding </a:t>
            </a:r>
            <a:r>
              <a:rPr lang="en-US" altLang="en-US" sz="1800">
                <a:ea typeface="ＭＳ Ｐゴシック" panose="020B0600070205080204" pitchFamily="34" charset="-128"/>
              </a:rPr>
              <a:t>(DCGAN paper)</a:t>
            </a:r>
            <a:endParaRPr lang="en-US" altLang="en-US" sz="2700">
              <a:ea typeface="ＭＳ Ｐゴシック" panose="020B0600070205080204" pitchFamily="34" charset="-128"/>
            </a:endParaRPr>
          </a:p>
        </p:txBody>
      </p:sp>
      <p:pic>
        <p:nvPicPr>
          <p:cNvPr id="38914" name="Picture 3" descr="Screen Shot 2017-05-06 at 2.36.23 AM.png">
            <a:extLst>
              <a:ext uri="{FF2B5EF4-FFF2-40B4-BE49-F238E27FC236}">
                <a16:creationId xmlns:a16="http://schemas.microsoft.com/office/drawing/2014/main" id="{1AE241F2-7E5E-6043-8238-59D637CF9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38225"/>
            <a:ext cx="59340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921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F1CC4507-B384-4540-94DF-2678E83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256x256 high resolution pictures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by Plug and Play generative network</a:t>
            </a:r>
          </a:p>
        </p:txBody>
      </p:sp>
      <p:pic>
        <p:nvPicPr>
          <p:cNvPr id="39938" name="Picture 3" descr="Screen Shot 2017-05-06 at 2.43.30 AM.png">
            <a:extLst>
              <a:ext uri="{FF2B5EF4-FFF2-40B4-BE49-F238E27FC236}">
                <a16:creationId xmlns:a16="http://schemas.microsoft.com/office/drawing/2014/main" id="{C636ACD2-5E8F-2F49-AE1B-D50463F5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56085"/>
            <a:ext cx="4333875" cy="407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6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46A21E5C-0C95-DF4E-8CB0-0176170C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From natural language to pictures</a:t>
            </a:r>
          </a:p>
        </p:txBody>
      </p:sp>
      <p:pic>
        <p:nvPicPr>
          <p:cNvPr id="40962" name="Picture 3" descr="Screen Shot 2017-05-06 at 2.47.23 AM.png">
            <a:extLst>
              <a:ext uri="{FF2B5EF4-FFF2-40B4-BE49-F238E27FC236}">
                <a16:creationId xmlns:a16="http://schemas.microsoft.com/office/drawing/2014/main" id="{500794E7-0747-ED48-80D7-8E78F886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923925"/>
            <a:ext cx="57531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05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C841-0056-9349-8344-3C7D30874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FC291-99B6-DD48-8BC2-EAC42D1C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1272866"/>
            <a:ext cx="4123944" cy="3222934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ts val="1200"/>
              </a:lnSpc>
            </a:pPr>
            <a:r>
              <a:rPr lang="en-US" sz="2000" dirty="0"/>
              <a:t>Krishna </a:t>
            </a:r>
            <a:r>
              <a:rPr lang="en-US" sz="2000" dirty="0" err="1"/>
              <a:t>Balaga</a:t>
            </a:r>
            <a:endParaRPr lang="en-US" sz="2000" dirty="0"/>
          </a:p>
          <a:p>
            <a:pPr>
              <a:lnSpc>
                <a:spcPts val="1200"/>
              </a:lnSpc>
            </a:pPr>
            <a:r>
              <a:rPr lang="en-US" sz="2000" dirty="0"/>
              <a:t>Developer Advocate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—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krbalaga@in.ibm.com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github.com/krishnac7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ibm.com</a:t>
            </a:r>
          </a:p>
        </p:txBody>
      </p:sp>
    </p:spTree>
    <p:extLst>
      <p:ext uri="{BB962C8B-B14F-4D97-AF65-F5344CB8AC3E}">
        <p14:creationId xmlns:p14="http://schemas.microsoft.com/office/powerpoint/2010/main" val="3246361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2B6-38F4-6F4A-A441-AE664FEEC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7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583712F-8CD0-944E-A65E-17992DB5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Autoencoder with 3 fully connected layers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BC716AB6-07B4-5D47-A2B3-A34651A5F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064419"/>
            <a:ext cx="5305425" cy="396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1">
            <a:extLst>
              <a:ext uri="{FF2B5EF4-FFF2-40B4-BE49-F238E27FC236}">
                <a16:creationId xmlns:a16="http://schemas.microsoft.com/office/drawing/2014/main" id="{85795190-EAFF-3D4B-99D4-C16136D92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1" y="4800600"/>
            <a:ext cx="276870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Large </a:t>
            </a:r>
            <a:r>
              <a:rPr lang="en-US" altLang="en-US" sz="1350">
                <a:sym typeface="Wingdings" pitchFamily="2" charset="2"/>
              </a:rPr>
              <a:t> small, learn to compress</a:t>
            </a:r>
            <a:endParaRPr lang="en-US" altLang="en-US" sz="135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9794CB-D2B8-A34E-A732-61917C95D2F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743200" y="4171950"/>
            <a:ext cx="457200" cy="6286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8EBA2D-6436-704C-84D2-144D34FBD8E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29050" y="3714750"/>
            <a:ext cx="628650" cy="10858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0" name="TextBox 8">
            <a:extLst>
              <a:ext uri="{FF2B5EF4-FFF2-40B4-BE49-F238E27FC236}">
                <a16:creationId xmlns:a16="http://schemas.microsoft.com/office/drawing/2014/main" id="{051C3323-F571-3047-AEDB-628A7CF39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971551"/>
            <a:ext cx="2481770" cy="5078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>
                <a:solidFill>
                  <a:srgbClr val="FF0000"/>
                </a:solidFill>
              </a:rPr>
              <a:t>Training: model.fit(X,X)</a:t>
            </a:r>
          </a:p>
          <a:p>
            <a:pPr eaLnBrk="1" hangingPunct="1"/>
            <a:r>
              <a:rPr lang="en-US" altLang="en-US" sz="1350">
                <a:solidFill>
                  <a:srgbClr val="FF0000"/>
                </a:solidFill>
              </a:rPr>
              <a:t>Cost function: Σ</a:t>
            </a:r>
            <a:r>
              <a:rPr lang="en-US" altLang="en-US" sz="1350" baseline="-25000">
                <a:solidFill>
                  <a:srgbClr val="FF0000"/>
                </a:solidFill>
              </a:rPr>
              <a:t>k=1..N</a:t>
            </a:r>
            <a:r>
              <a:rPr lang="en-US" altLang="en-US" sz="1350">
                <a:solidFill>
                  <a:srgbClr val="FF0000"/>
                </a:solidFill>
              </a:rPr>
              <a:t> (x</a:t>
            </a:r>
            <a:r>
              <a:rPr lang="en-US" altLang="en-US" sz="1350" baseline="-25000">
                <a:solidFill>
                  <a:srgbClr val="FF0000"/>
                </a:solidFill>
              </a:rPr>
              <a:t>k</a:t>
            </a:r>
            <a:r>
              <a:rPr lang="en-US" altLang="en-US" sz="1350">
                <a:solidFill>
                  <a:srgbClr val="FF0000"/>
                </a:solidFill>
              </a:rPr>
              <a:t> – x’</a:t>
            </a:r>
            <a:r>
              <a:rPr lang="en-US" altLang="ja-JP" sz="1350" baseline="-25000">
                <a:solidFill>
                  <a:srgbClr val="FF0000"/>
                </a:solidFill>
              </a:rPr>
              <a:t>k</a:t>
            </a:r>
            <a:r>
              <a:rPr lang="en-US" altLang="ja-JP" sz="1350">
                <a:solidFill>
                  <a:srgbClr val="FF0000"/>
                </a:solidFill>
              </a:rPr>
              <a:t>)</a:t>
            </a:r>
            <a:r>
              <a:rPr lang="en-US" altLang="ja-JP" sz="1350" baseline="30000">
                <a:solidFill>
                  <a:srgbClr val="FF0000"/>
                </a:solidFill>
              </a:rPr>
              <a:t>2</a:t>
            </a:r>
            <a:endParaRPr lang="en-US" altLang="en-US" sz="135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>
            <a:extLst>
              <a:ext uri="{FF2B5EF4-FFF2-40B4-BE49-F238E27FC236}">
                <a16:creationId xmlns:a16="http://schemas.microsoft.com/office/drawing/2014/main" id="{8EC46458-67A9-1142-A17E-8F2C1DB35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Auto-encoder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17410" name="群組 10">
            <a:extLst>
              <a:ext uri="{FF2B5EF4-FFF2-40B4-BE49-F238E27FC236}">
                <a16:creationId xmlns:a16="http://schemas.microsoft.com/office/drawing/2014/main" id="{D75DE0B0-3DEF-8747-80FD-104B7E3E2C2D}"/>
              </a:ext>
            </a:extLst>
          </p:cNvPr>
          <p:cNvGrpSpPr>
            <a:grpSpLocks/>
          </p:cNvGrpSpPr>
          <p:nvPr/>
        </p:nvGrpSpPr>
        <p:grpSpPr bwMode="auto">
          <a:xfrm>
            <a:off x="3763536" y="1268016"/>
            <a:ext cx="4021963" cy="779859"/>
            <a:chOff x="3340705" y="2495962"/>
            <a:chExt cx="5362474" cy="103914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4CCE752-7089-B34E-85BA-A672D8034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771" y="2553075"/>
              <a:ext cx="1308065" cy="982027"/>
            </a:xfrm>
            <a:prstGeom prst="rect">
              <a:avLst/>
            </a:prstGeom>
            <a:gradFill rotWithShape="1">
              <a:gsLst>
                <a:gs pos="0">
                  <a:srgbClr val="F5F5FC"/>
                </a:gs>
                <a:gs pos="64999">
                  <a:srgbClr val="E6E6F6"/>
                </a:gs>
                <a:gs pos="100000">
                  <a:srgbClr val="DCDCF3"/>
                </a:gs>
              </a:gsLst>
              <a:lin ang="5400000" scaled="1"/>
            </a:gradFill>
            <a:ln w="9525">
              <a:solidFill>
                <a:srgbClr val="BFBFD2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1500" dirty="0">
                  <a:solidFill>
                    <a:schemeClr val="dk1"/>
                  </a:solidFill>
                </a:rPr>
                <a:t>NN</a:t>
              </a:r>
            </a:p>
            <a:p>
              <a:pPr algn="ctr">
                <a:defRPr/>
              </a:pPr>
              <a:r>
                <a:rPr lang="en-US" altLang="zh-TW" sz="1500" dirty="0">
                  <a:solidFill>
                    <a:schemeClr val="dk1"/>
                  </a:solidFill>
                </a:rPr>
                <a:t>Decoder</a:t>
              </a:r>
              <a:endParaRPr lang="zh-TW" altLang="en-US" sz="1500" dirty="0">
                <a:solidFill>
                  <a:schemeClr val="dk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30ADDE7-21EE-1743-93F2-DB8F2CC92B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95047" y="2597240"/>
              <a:ext cx="766266" cy="82389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1800" dirty="0">
                <a:solidFill>
                  <a:schemeClr val="dk1"/>
                </a:solidFill>
              </a:endParaRPr>
            </a:p>
          </p:txBody>
        </p:sp>
        <p:sp>
          <p:nvSpPr>
            <p:cNvPr id="17430" name="矩形 5">
              <a:extLst>
                <a:ext uri="{FF2B5EF4-FFF2-40B4-BE49-F238E27FC236}">
                  <a16:creationId xmlns:a16="http://schemas.microsoft.com/office/drawing/2014/main" id="{710CAE69-A4DB-8A44-A735-2DF279C5E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705" y="2786286"/>
              <a:ext cx="964342" cy="492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1800" b="1" i="1" u="sng"/>
                <a:t>code</a:t>
              </a:r>
              <a:endParaRPr lang="zh-TW" altLang="en-US" sz="1800" b="1" i="1" u="sng"/>
            </a:p>
          </p:txBody>
        </p:sp>
        <p:sp>
          <p:nvSpPr>
            <p:cNvPr id="7" name="向右箭號 6">
              <a:extLst>
                <a:ext uri="{FF2B5EF4-FFF2-40B4-BE49-F238E27FC236}">
                  <a16:creationId xmlns:a16="http://schemas.microsoft.com/office/drawing/2014/main" id="{C2A93707-F29B-0144-82DE-E82A05722299}"/>
                </a:ext>
              </a:extLst>
            </p:cNvPr>
            <p:cNvSpPr/>
            <p:nvPr/>
          </p:nvSpPr>
          <p:spPr>
            <a:xfrm>
              <a:off x="5171085" y="2775181"/>
              <a:ext cx="473062" cy="461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8DC05BC4-0993-D944-B58F-0EE2C847A40C}"/>
                </a:ext>
              </a:extLst>
            </p:cNvPr>
            <p:cNvSpPr/>
            <p:nvPr/>
          </p:nvSpPr>
          <p:spPr>
            <a:xfrm>
              <a:off x="7080797" y="2787873"/>
              <a:ext cx="473062" cy="461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  <p:pic>
          <p:nvPicPr>
            <p:cNvPr id="17433" name="圖片 9">
              <a:extLst>
                <a:ext uri="{FF2B5EF4-FFF2-40B4-BE49-F238E27FC236}">
                  <a16:creationId xmlns:a16="http://schemas.microsoft.com/office/drawing/2014/main" id="{256D6E26-2C43-3840-A3F8-3723EAE2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950" y="2495962"/>
              <a:ext cx="1102229" cy="1018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1" name="矩形 15">
            <a:extLst>
              <a:ext uri="{FF2B5EF4-FFF2-40B4-BE49-F238E27FC236}">
                <a16:creationId xmlns:a16="http://schemas.microsoft.com/office/drawing/2014/main" id="{AC8C82BF-047E-D64F-9AE9-B4CE0B6CE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591" y="1028700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 b="1" i="1"/>
              <a:t>2D code</a:t>
            </a:r>
            <a:endParaRPr lang="zh-TW" altLang="en-US" sz="1800" b="1" i="1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011D3AF-413A-E546-95AC-2FAD16E65EB4}"/>
              </a:ext>
            </a:extLst>
          </p:cNvPr>
          <p:cNvCxnSpPr>
            <a:cxnSpLocks/>
          </p:cNvCxnSpPr>
          <p:nvPr/>
        </p:nvCxnSpPr>
        <p:spPr>
          <a:xfrm>
            <a:off x="1905000" y="3082529"/>
            <a:ext cx="3665935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2ABA6A7-2B06-2E47-9290-6E9C14A3B41D}"/>
              </a:ext>
            </a:extLst>
          </p:cNvPr>
          <p:cNvCxnSpPr>
            <a:cxnSpLocks/>
          </p:cNvCxnSpPr>
          <p:nvPr/>
        </p:nvCxnSpPr>
        <p:spPr>
          <a:xfrm flipV="1">
            <a:off x="3732610" y="1171575"/>
            <a:ext cx="0" cy="37897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1A3BB31-F6B6-3641-A790-CAB1704EF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169" y="2893219"/>
            <a:ext cx="5548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</a:rPr>
              <a:t>-1.5</a:t>
            </a:r>
            <a:endParaRPr lang="zh-TW" altLang="en-US" sz="180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CF7DD43-4E4A-554A-8FFC-C8344C38E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213" y="2909888"/>
            <a:ext cx="556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</a:rPr>
              <a:t>1.5</a:t>
            </a:r>
            <a:endParaRPr lang="zh-TW" altLang="en-US" sz="1800">
              <a:solidFill>
                <a:srgbClr val="0000FF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AB70D3D-747C-4C42-B0A7-C3E88AAB8445}"/>
              </a:ext>
            </a:extLst>
          </p:cNvPr>
          <p:cNvSpPr/>
          <p:nvPr/>
        </p:nvSpPr>
        <p:spPr>
          <a:xfrm>
            <a:off x="1937148" y="2994423"/>
            <a:ext cx="144065" cy="144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B21670-E1A6-9A46-BB49-3FF9C0E0249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27990" y="3226096"/>
            <a:ext cx="693989" cy="467484"/>
          </a:xfrm>
          <a:prstGeom prst="rect">
            <a:avLst/>
          </a:prstGeom>
          <a:blipFill rotWithShape="1">
            <a:blip r:embed="rId4"/>
            <a:stretch>
              <a:fillRect l="-4605" t="-3883" r="-13816"/>
            </a:stretch>
          </a:blipFill>
        </p:spPr>
        <p:txBody>
          <a:bodyPr/>
          <a:lstStyle/>
          <a:p>
            <a:pPr>
              <a:defRPr/>
            </a:pPr>
            <a:r>
              <a:rPr lang="en-US" sz="1013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54DEDE-D7FD-694C-90A3-89EA5FF10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685" y="1866900"/>
            <a:ext cx="950119" cy="59055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6D374399-120C-1749-822D-7877B007F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980010"/>
            <a:ext cx="364331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16D1C537-D28D-7248-AED3-8F6631A16B13}"/>
              </a:ext>
            </a:extLst>
          </p:cNvPr>
          <p:cNvSpPr/>
          <p:nvPr/>
        </p:nvSpPr>
        <p:spPr>
          <a:xfrm>
            <a:off x="5339954" y="3008710"/>
            <a:ext cx="14406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913FFFE-8631-3D42-BCC1-D601F77B17C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50801" y="2421045"/>
            <a:ext cx="522066" cy="467484"/>
          </a:xfrm>
          <a:prstGeom prst="rect">
            <a:avLst/>
          </a:prstGeom>
          <a:blipFill rotWithShape="1">
            <a:blip r:embed="rId6"/>
            <a:stretch>
              <a:fillRect l="-5217" t="-3883" r="-26087"/>
            </a:stretch>
          </a:blipFill>
        </p:spPr>
        <p:txBody>
          <a:bodyPr/>
          <a:lstStyle/>
          <a:p>
            <a:pPr>
              <a:defRPr/>
            </a:pPr>
            <a:r>
              <a:rPr lang="en-US" sz="1013">
                <a:noFill/>
                <a:latin typeface="Arial" charset="0"/>
                <a:ea typeface="ＭＳ Ｐゴシック" charset="0"/>
                <a:cs typeface="ＭＳ Ｐゴシック" charset="0"/>
              </a:rPr>
              <a:t> 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FA7D7A-9AE7-254F-99BD-AB3D18728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3525441"/>
            <a:ext cx="950119" cy="590550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552ED059-D36E-CA40-856A-9D730AE62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25442"/>
            <a:ext cx="465535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5163C6BC-0EB9-2C4E-8870-32EB05516201}"/>
              </a:ext>
            </a:extLst>
          </p:cNvPr>
          <p:cNvSpPr/>
          <p:nvPr/>
        </p:nvSpPr>
        <p:spPr>
          <a:xfrm>
            <a:off x="1632348" y="2168128"/>
            <a:ext cx="391715" cy="871538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 dirty="0"/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9883F951-622D-BC4D-8262-D4831736309C}"/>
              </a:ext>
            </a:extLst>
          </p:cNvPr>
          <p:cNvSpPr/>
          <p:nvPr/>
        </p:nvSpPr>
        <p:spPr>
          <a:xfrm rot="10959087">
            <a:off x="5484019" y="3133726"/>
            <a:ext cx="327422" cy="831056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A8E361D-DE76-604B-896C-36B9C69A65FA}"/>
              </a:ext>
            </a:extLst>
          </p:cNvPr>
          <p:cNvCxnSpPr>
            <a:cxnSpLocks/>
          </p:cNvCxnSpPr>
          <p:nvPr/>
        </p:nvCxnSpPr>
        <p:spPr>
          <a:xfrm>
            <a:off x="2996804" y="2146697"/>
            <a:ext cx="23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107EB21A-48C8-9C47-BEDC-A6D13EEB40C3}"/>
              </a:ext>
            </a:extLst>
          </p:cNvPr>
          <p:cNvCxnSpPr>
            <a:cxnSpLocks/>
          </p:cNvCxnSpPr>
          <p:nvPr/>
        </p:nvCxnSpPr>
        <p:spPr>
          <a:xfrm flipH="1">
            <a:off x="4293394" y="3798094"/>
            <a:ext cx="235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59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7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93D03522-648A-3746-883A-37A6A967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Auto-encoder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19458" name="內容版面配置區 2">
            <a:extLst>
              <a:ext uri="{FF2B5EF4-FFF2-40B4-BE49-F238E27FC236}">
                <a16:creationId xmlns:a16="http://schemas.microsoft.com/office/drawing/2014/main" id="{4E40FFB2-5BD1-3B4B-9E6D-349A20C72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7" y="1369219"/>
            <a:ext cx="5940029" cy="3263504"/>
          </a:xfrm>
        </p:spPr>
        <p:txBody>
          <a:bodyPr/>
          <a:lstStyle/>
          <a:p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19459" name="圖片 13">
            <a:extLst>
              <a:ext uri="{FF2B5EF4-FFF2-40B4-BE49-F238E27FC236}">
                <a16:creationId xmlns:a16="http://schemas.microsoft.com/office/drawing/2014/main" id="{DF617F68-9E2E-2A46-B795-42DE3BF6E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23" y="1306116"/>
            <a:ext cx="3583781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FBE3658-B4D0-8A43-B6FE-A6F1A123D6C9}"/>
              </a:ext>
            </a:extLst>
          </p:cNvPr>
          <p:cNvCxnSpPr>
            <a:cxnSpLocks/>
          </p:cNvCxnSpPr>
          <p:nvPr/>
        </p:nvCxnSpPr>
        <p:spPr>
          <a:xfrm>
            <a:off x="2842022" y="3178969"/>
            <a:ext cx="3665934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221D38C-1545-9C4A-BE3E-FADF3D20D6FF}"/>
              </a:ext>
            </a:extLst>
          </p:cNvPr>
          <p:cNvCxnSpPr>
            <a:cxnSpLocks/>
          </p:cNvCxnSpPr>
          <p:nvPr/>
        </p:nvCxnSpPr>
        <p:spPr>
          <a:xfrm flipV="1">
            <a:off x="4669631" y="1268016"/>
            <a:ext cx="0" cy="378856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文字方塊 21">
            <a:extLst>
              <a:ext uri="{FF2B5EF4-FFF2-40B4-BE49-F238E27FC236}">
                <a16:creationId xmlns:a16="http://schemas.microsoft.com/office/drawing/2014/main" id="{9808BB97-45BF-644A-B9BF-A8C69677B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192" y="2989660"/>
            <a:ext cx="5548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</a:rPr>
              <a:t>-1.5</a:t>
            </a:r>
            <a:endParaRPr lang="zh-TW" altLang="en-US" sz="1800">
              <a:solidFill>
                <a:srgbClr val="0000FF"/>
              </a:solidFill>
            </a:endParaRPr>
          </a:p>
        </p:txBody>
      </p:sp>
      <p:sp>
        <p:nvSpPr>
          <p:cNvPr id="19463" name="文字方塊 22">
            <a:extLst>
              <a:ext uri="{FF2B5EF4-FFF2-40B4-BE49-F238E27FC236}">
                <a16:creationId xmlns:a16="http://schemas.microsoft.com/office/drawing/2014/main" id="{DFDFCDD5-98CE-9049-9252-5B1E57AB2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7235" y="3005138"/>
            <a:ext cx="556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FF"/>
                </a:solidFill>
              </a:rPr>
              <a:t>1.5</a:t>
            </a:r>
            <a:endParaRPr lang="zh-TW" altLang="en-US" sz="1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11112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>
            <a:extLst>
              <a:ext uri="{FF2B5EF4-FFF2-40B4-BE49-F238E27FC236}">
                <a16:creationId xmlns:a16="http://schemas.microsoft.com/office/drawing/2014/main" id="{9472461B-4031-174A-92B2-201B1B84FA22}"/>
              </a:ext>
            </a:extLst>
          </p:cNvPr>
          <p:cNvSpPr/>
          <p:nvPr/>
        </p:nvSpPr>
        <p:spPr>
          <a:xfrm>
            <a:off x="4636294" y="4012407"/>
            <a:ext cx="3208735" cy="89892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3ECBDA-FA2D-574E-BE42-52E36765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322" y="648891"/>
            <a:ext cx="981075" cy="751284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Encoder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6794EC-D943-144A-84F3-E856FD734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671513"/>
            <a:ext cx="981075" cy="735806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BCBDB2-AA71-994D-A573-701383D50D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26112" y="904280"/>
            <a:ext cx="751284" cy="240506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1509" name="矩形 15">
            <a:extLst>
              <a:ext uri="{FF2B5EF4-FFF2-40B4-BE49-F238E27FC236}">
                <a16:creationId xmlns:a16="http://schemas.microsoft.com/office/drawing/2014/main" id="{CF0B248B-A6C7-764B-9433-8C49A364B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2257" y="1357313"/>
            <a:ext cx="723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 b="1" i="1" u="sng"/>
              <a:t>code</a:t>
            </a:r>
            <a:endParaRPr lang="zh-TW" altLang="en-US" sz="1800" b="1" i="1" u="sng"/>
          </a:p>
        </p:txBody>
      </p:sp>
      <p:sp>
        <p:nvSpPr>
          <p:cNvPr id="21" name="向右箭號 24">
            <a:extLst>
              <a:ext uri="{FF2B5EF4-FFF2-40B4-BE49-F238E27FC236}">
                <a16:creationId xmlns:a16="http://schemas.microsoft.com/office/drawing/2014/main" id="{FED1744A-2BAE-6A4D-93FE-DED9EA5FA58A}"/>
              </a:ext>
            </a:extLst>
          </p:cNvPr>
          <p:cNvSpPr/>
          <p:nvPr/>
        </p:nvSpPr>
        <p:spPr>
          <a:xfrm>
            <a:off x="3989785" y="864394"/>
            <a:ext cx="354806" cy="3452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1511" name="矩形 26">
            <a:extLst>
              <a:ext uri="{FF2B5EF4-FFF2-40B4-BE49-F238E27FC236}">
                <a16:creationId xmlns:a16="http://schemas.microsoft.com/office/drawing/2014/main" id="{4F46CD6E-BD5D-734A-907D-9D17ED2DE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054" y="851297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input</a:t>
            </a:r>
            <a:endParaRPr lang="zh-TW" altLang="en-US" sz="1800"/>
          </a:p>
        </p:txBody>
      </p:sp>
      <p:sp>
        <p:nvSpPr>
          <p:cNvPr id="28" name="向右箭號 24">
            <a:extLst>
              <a:ext uri="{FF2B5EF4-FFF2-40B4-BE49-F238E27FC236}">
                <a16:creationId xmlns:a16="http://schemas.microsoft.com/office/drawing/2014/main" id="{0A692614-82EC-8A48-A04C-DCB3FAAA4253}"/>
              </a:ext>
            </a:extLst>
          </p:cNvPr>
          <p:cNvSpPr/>
          <p:nvPr/>
        </p:nvSpPr>
        <p:spPr>
          <a:xfrm>
            <a:off x="4651773" y="869157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1513" name="矩形 28">
            <a:extLst>
              <a:ext uri="{FF2B5EF4-FFF2-40B4-BE49-F238E27FC236}">
                <a16:creationId xmlns:a16="http://schemas.microsoft.com/office/drawing/2014/main" id="{7BEEB1A2-845E-744E-9EB8-67320AFEE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035" y="851297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output</a:t>
            </a:r>
            <a:endParaRPr lang="zh-TW" altLang="en-US" sz="1800"/>
          </a:p>
        </p:txBody>
      </p:sp>
      <p:sp>
        <p:nvSpPr>
          <p:cNvPr id="30" name="向右箭號 24">
            <a:extLst>
              <a:ext uri="{FF2B5EF4-FFF2-40B4-BE49-F238E27FC236}">
                <a16:creationId xmlns:a16="http://schemas.microsoft.com/office/drawing/2014/main" id="{81DF13DF-017D-D34B-AC5B-F3A20FA19118}"/>
              </a:ext>
            </a:extLst>
          </p:cNvPr>
          <p:cNvSpPr/>
          <p:nvPr/>
        </p:nvSpPr>
        <p:spPr>
          <a:xfrm>
            <a:off x="2605088" y="851297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31" name="向右箭號 24">
            <a:extLst>
              <a:ext uri="{FF2B5EF4-FFF2-40B4-BE49-F238E27FC236}">
                <a16:creationId xmlns:a16="http://schemas.microsoft.com/office/drawing/2014/main" id="{056BD8C7-A7F4-AF45-8404-9C9F709FAB97}"/>
              </a:ext>
            </a:extLst>
          </p:cNvPr>
          <p:cNvSpPr/>
          <p:nvPr/>
        </p:nvSpPr>
        <p:spPr>
          <a:xfrm>
            <a:off x="6032898" y="869157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1516" name="文字方塊 7">
            <a:extLst>
              <a:ext uri="{FF2B5EF4-FFF2-40B4-BE49-F238E27FC236}">
                <a16:creationId xmlns:a16="http://schemas.microsoft.com/office/drawing/2014/main" id="{B0F48363-273B-D642-A7E1-E828B051B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985" y="126206"/>
            <a:ext cx="21847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 b="1" i="1" u="sng"/>
              <a:t>Auto-encoder</a:t>
            </a:r>
            <a:endParaRPr lang="zh-TW" altLang="en-US" sz="2100" b="1" i="1" u="sng"/>
          </a:p>
        </p:txBody>
      </p:sp>
      <p:sp>
        <p:nvSpPr>
          <p:cNvPr id="21517" name="文字方塊 31">
            <a:extLst>
              <a:ext uri="{FF2B5EF4-FFF2-40B4-BE49-F238E27FC236}">
                <a16:creationId xmlns:a16="http://schemas.microsoft.com/office/drawing/2014/main" id="{EE7464EA-6688-6944-87DD-5370AB2CD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1" y="1507331"/>
            <a:ext cx="21836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 b="1" i="1" u="sng"/>
              <a:t>VAE</a:t>
            </a:r>
            <a:endParaRPr lang="zh-TW" altLang="en-US" sz="2100" b="1" i="1" u="sng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7FE65E-62C1-C148-B4FB-FFB3608B1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760" y="2283619"/>
            <a:ext cx="981075" cy="75128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Encoder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34" name="向右箭號 24">
            <a:extLst>
              <a:ext uri="{FF2B5EF4-FFF2-40B4-BE49-F238E27FC236}">
                <a16:creationId xmlns:a16="http://schemas.microsoft.com/office/drawing/2014/main" id="{902C1BFE-7B8E-924A-B1AC-E3EE127D7918}"/>
              </a:ext>
            </a:extLst>
          </p:cNvPr>
          <p:cNvSpPr/>
          <p:nvPr/>
        </p:nvSpPr>
        <p:spPr>
          <a:xfrm rot="19527676">
            <a:off x="3319463" y="2134791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6CF26D3-E83C-1C4F-BE26-88875A0C0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1" y="2464594"/>
            <a:ext cx="6848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input</a:t>
            </a:r>
            <a:endParaRPr lang="zh-TW" altLang="en-US" sz="1800"/>
          </a:p>
        </p:txBody>
      </p:sp>
      <p:sp>
        <p:nvSpPr>
          <p:cNvPr id="36" name="向右箭號 24">
            <a:extLst>
              <a:ext uri="{FF2B5EF4-FFF2-40B4-BE49-F238E27FC236}">
                <a16:creationId xmlns:a16="http://schemas.microsoft.com/office/drawing/2014/main" id="{879DCFA9-AD39-9944-8333-953AB0ECF84C}"/>
              </a:ext>
            </a:extLst>
          </p:cNvPr>
          <p:cNvSpPr/>
          <p:nvPr/>
        </p:nvSpPr>
        <p:spPr>
          <a:xfrm>
            <a:off x="1837135" y="2464594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37" name="向右箭號 24">
            <a:extLst>
              <a:ext uri="{FF2B5EF4-FFF2-40B4-BE49-F238E27FC236}">
                <a16:creationId xmlns:a16="http://schemas.microsoft.com/office/drawing/2014/main" id="{37AC144A-6885-6D49-9972-02FF181BD617}"/>
              </a:ext>
            </a:extLst>
          </p:cNvPr>
          <p:cNvSpPr/>
          <p:nvPr/>
        </p:nvSpPr>
        <p:spPr>
          <a:xfrm rot="2388685" flipV="1">
            <a:off x="3312319" y="2903935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61B1A4F-24C3-5946-89B9-0D818975148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48834" y="2664024"/>
            <a:ext cx="751284" cy="240506"/>
          </a:xfrm>
          <a:prstGeom prst="rect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A2B0375-5E0C-C640-BF7A-4958DD381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166" y="2402682"/>
            <a:ext cx="981075" cy="735806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80453D1-36DF-1B4A-9B2C-7B3E0C74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1" y="2582466"/>
            <a:ext cx="8258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output</a:t>
            </a:r>
            <a:endParaRPr lang="zh-TW" altLang="en-US" sz="1800"/>
          </a:p>
        </p:txBody>
      </p:sp>
      <p:sp>
        <p:nvSpPr>
          <p:cNvPr id="43" name="向右箭號 24">
            <a:extLst>
              <a:ext uri="{FF2B5EF4-FFF2-40B4-BE49-F238E27FC236}">
                <a16:creationId xmlns:a16="http://schemas.microsoft.com/office/drawing/2014/main" id="{5A693A47-F79B-6D43-ABC3-CF82627C45A3}"/>
              </a:ext>
            </a:extLst>
          </p:cNvPr>
          <p:cNvSpPr/>
          <p:nvPr/>
        </p:nvSpPr>
        <p:spPr>
          <a:xfrm>
            <a:off x="6900863" y="2600326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19AB7A3-A31A-684D-B0D6-5B0EDD50BBFF}"/>
              </a:ext>
            </a:extLst>
          </p:cNvPr>
          <p:cNvGrpSpPr>
            <a:grpSpLocks/>
          </p:cNvGrpSpPr>
          <p:nvPr/>
        </p:nvGrpSpPr>
        <p:grpSpPr bwMode="auto">
          <a:xfrm>
            <a:off x="3620691" y="1802608"/>
            <a:ext cx="456009" cy="1020505"/>
            <a:chOff x="3289409" y="2450377"/>
            <a:chExt cx="608032" cy="136192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3C7B1CA-2F87-1E47-B28C-EFBD5B6A1F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77820" y="2817619"/>
              <a:ext cx="1002633" cy="433401"/>
            </a:xfrm>
            <a:prstGeom prst="rect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TW" altLang="en-US" sz="1800" dirty="0">
                <a:solidFill>
                  <a:schemeClr val="dk1"/>
                </a:solidFill>
              </a:endParaRPr>
            </a:p>
          </p:txBody>
        </p:sp>
        <p:sp>
          <p:nvSpPr>
            <p:cNvPr id="21564" name="文字方塊 43">
              <a:extLst>
                <a:ext uri="{FF2B5EF4-FFF2-40B4-BE49-F238E27FC236}">
                  <a16:creationId xmlns:a16="http://schemas.microsoft.com/office/drawing/2014/main" id="{C707E337-012D-084F-801B-FBDFCFCC7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442" y="2450377"/>
              <a:ext cx="604999" cy="739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1800"/>
                <a:t>m</a:t>
              </a:r>
              <a:r>
                <a:rPr lang="en-US" altLang="zh-TW" sz="1800" baseline="-25000"/>
                <a:t>1</a:t>
              </a:r>
              <a:endParaRPr lang="zh-TW" altLang="en-US" sz="1800" baseline="-25000"/>
            </a:p>
          </p:txBody>
        </p:sp>
        <p:sp>
          <p:nvSpPr>
            <p:cNvPr id="21565" name="文字方塊 44">
              <a:extLst>
                <a:ext uri="{FF2B5EF4-FFF2-40B4-BE49-F238E27FC236}">
                  <a16:creationId xmlns:a16="http://schemas.microsoft.com/office/drawing/2014/main" id="{8D9D6782-3E41-3141-8647-FE8022269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982" y="2761667"/>
              <a:ext cx="604999" cy="739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1800"/>
                <a:t>m</a:t>
              </a:r>
              <a:r>
                <a:rPr lang="en-US" altLang="zh-TW" sz="1800" baseline="-25000"/>
                <a:t>2</a:t>
              </a:r>
              <a:endParaRPr lang="zh-TW" altLang="en-US" sz="1800" baseline="-25000"/>
            </a:p>
          </p:txBody>
        </p:sp>
        <p:sp>
          <p:nvSpPr>
            <p:cNvPr id="21566" name="文字方塊 45">
              <a:extLst>
                <a:ext uri="{FF2B5EF4-FFF2-40B4-BE49-F238E27FC236}">
                  <a16:creationId xmlns:a16="http://schemas.microsoft.com/office/drawing/2014/main" id="{7BA5028C-961D-7743-ABC4-4C4EDF83F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409" y="3072957"/>
              <a:ext cx="604999" cy="739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1800"/>
                <a:t>m</a:t>
              </a:r>
              <a:r>
                <a:rPr lang="en-US" altLang="zh-TW" sz="1800" baseline="-25000"/>
                <a:t>3</a:t>
              </a:r>
              <a:endParaRPr lang="zh-TW" altLang="en-US" sz="1800" baseline="-25000"/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6974F646-F064-4945-9CC6-71BA894B5D1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70077" y="2910484"/>
            <a:ext cx="751285" cy="326231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B73D8FA-A17E-4646-988C-DC1F4A25CF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58171" y="3754636"/>
            <a:ext cx="752475" cy="32504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rgbClr val="F9F9F9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A89736B-82F9-0646-98CC-413335761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4792" y="3605212"/>
            <a:ext cx="14978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500"/>
              <a:t>From a normal distribution</a:t>
            </a:r>
            <a:endParaRPr lang="zh-TW" altLang="en-US" sz="1500"/>
          </a:p>
        </p:txBody>
      </p:sp>
      <p:sp>
        <p:nvSpPr>
          <p:cNvPr id="67" name="向右箭號 24">
            <a:extLst>
              <a:ext uri="{FF2B5EF4-FFF2-40B4-BE49-F238E27FC236}">
                <a16:creationId xmlns:a16="http://schemas.microsoft.com/office/drawing/2014/main" id="{80EAA1CE-8CFB-4F4C-AC43-1B666CD928DE}"/>
              </a:ext>
            </a:extLst>
          </p:cNvPr>
          <p:cNvSpPr/>
          <p:nvPr/>
        </p:nvSpPr>
        <p:spPr>
          <a:xfrm>
            <a:off x="5512594" y="2597944"/>
            <a:ext cx="355997" cy="3452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235A6DD7-EEF6-CE42-9425-CEF2B7A08599}"/>
              </a:ext>
            </a:extLst>
          </p:cNvPr>
          <p:cNvSpPr/>
          <p:nvPr/>
        </p:nvSpPr>
        <p:spPr>
          <a:xfrm>
            <a:off x="4221956" y="3330178"/>
            <a:ext cx="319088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800" dirty="0">
                <a:solidFill>
                  <a:schemeClr val="tx1"/>
                </a:solidFill>
              </a:rPr>
              <a:t>X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133BF973-79B9-6943-BCA3-D81F76DF3289}"/>
              </a:ext>
            </a:extLst>
          </p:cNvPr>
          <p:cNvSpPr/>
          <p:nvPr/>
        </p:nvSpPr>
        <p:spPr>
          <a:xfrm>
            <a:off x="4695825" y="2618185"/>
            <a:ext cx="319088" cy="31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+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EA44D99-B562-8543-85FF-79B0626E9DD1}"/>
              </a:ext>
            </a:extLst>
          </p:cNvPr>
          <p:cNvSpPr txBox="1"/>
          <p:nvPr/>
        </p:nvSpPr>
        <p:spPr>
          <a:xfrm>
            <a:off x="5575356" y="1647670"/>
            <a:ext cx="2122295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1800" dirty="0"/>
              <a:t>Minimize reconstruction error</a:t>
            </a:r>
            <a:endParaRPr lang="zh-TW" altLang="en-US" sz="1800" dirty="0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DED9000C-B053-C44E-9B25-6D55760E562A}"/>
              </a:ext>
            </a:extLst>
          </p:cNvPr>
          <p:cNvCxnSpPr/>
          <p:nvPr/>
        </p:nvCxnSpPr>
        <p:spPr>
          <a:xfrm>
            <a:off x="4061223" y="3968354"/>
            <a:ext cx="3202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74FCA9EA-F504-0A43-A8B2-D39EB57EEEDC}"/>
              </a:ext>
            </a:extLst>
          </p:cNvPr>
          <p:cNvCxnSpPr/>
          <p:nvPr/>
        </p:nvCxnSpPr>
        <p:spPr>
          <a:xfrm>
            <a:off x="4054079" y="3074194"/>
            <a:ext cx="3202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7465B1B-32F2-1544-BB0A-6EA8E61212C4}"/>
              </a:ext>
            </a:extLst>
          </p:cNvPr>
          <p:cNvCxnSpPr>
            <a:endCxn id="68" idx="0"/>
          </p:cNvCxnSpPr>
          <p:nvPr/>
        </p:nvCxnSpPr>
        <p:spPr>
          <a:xfrm>
            <a:off x="4381500" y="3087291"/>
            <a:ext cx="0" cy="2428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0CE6C906-CDF2-E74C-85DC-EA3D3C93014F}"/>
              </a:ext>
            </a:extLst>
          </p:cNvPr>
          <p:cNvCxnSpPr/>
          <p:nvPr/>
        </p:nvCxnSpPr>
        <p:spPr>
          <a:xfrm>
            <a:off x="4381500" y="3648075"/>
            <a:ext cx="0" cy="3202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AA086B19-9916-2746-84A8-E011B8F652E0}"/>
              </a:ext>
            </a:extLst>
          </p:cNvPr>
          <p:cNvCxnSpPr/>
          <p:nvPr/>
        </p:nvCxnSpPr>
        <p:spPr>
          <a:xfrm>
            <a:off x="4018360" y="2241947"/>
            <a:ext cx="83700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8A8EF95D-92DB-244E-A5EF-240F64BA331C}"/>
              </a:ext>
            </a:extLst>
          </p:cNvPr>
          <p:cNvCxnSpPr/>
          <p:nvPr/>
        </p:nvCxnSpPr>
        <p:spPr>
          <a:xfrm>
            <a:off x="4525566" y="3489722"/>
            <a:ext cx="3298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DDFE4667-5559-EC4F-973A-2682201C7EAC}"/>
              </a:ext>
            </a:extLst>
          </p:cNvPr>
          <p:cNvCxnSpPr/>
          <p:nvPr/>
        </p:nvCxnSpPr>
        <p:spPr>
          <a:xfrm flipV="1">
            <a:off x="4855369" y="2975372"/>
            <a:ext cx="0" cy="5143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C32C9C3C-FE2B-FC49-81C7-CA8C36B4CD03}"/>
              </a:ext>
            </a:extLst>
          </p:cNvPr>
          <p:cNvCxnSpPr>
            <a:stCxn id="69" idx="0"/>
          </p:cNvCxnSpPr>
          <p:nvPr/>
        </p:nvCxnSpPr>
        <p:spPr>
          <a:xfrm flipV="1">
            <a:off x="4855369" y="2196704"/>
            <a:ext cx="0" cy="4214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15335D90-22E7-CD4B-9027-F092914DD4C9}"/>
              </a:ext>
            </a:extLst>
          </p:cNvPr>
          <p:cNvCxnSpPr/>
          <p:nvPr/>
        </p:nvCxnSpPr>
        <p:spPr>
          <a:xfrm>
            <a:off x="5014913" y="2784872"/>
            <a:ext cx="1893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759BDEAB-2D07-7548-AC8F-688A461F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360" y="2684860"/>
            <a:ext cx="5036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exp</a:t>
            </a:r>
            <a:endParaRPr lang="zh-TW" altLang="en-US" sz="180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D45207E-8961-8447-A6EF-C244D3355252}"/>
              </a:ext>
            </a:extLst>
          </p:cNvPr>
          <p:cNvSpPr txBox="1"/>
          <p:nvPr/>
        </p:nvSpPr>
        <p:spPr>
          <a:xfrm>
            <a:off x="5314950" y="3714750"/>
            <a:ext cx="104354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1800" dirty="0"/>
              <a:t>Minimize</a:t>
            </a:r>
            <a:endParaRPr lang="zh-TW" altLang="en-US" sz="1800" dirty="0"/>
          </a:p>
        </p:txBody>
      </p:sp>
      <p:sp>
        <p:nvSpPr>
          <p:cNvPr id="21550" name="矩形 1">
            <a:extLst>
              <a:ext uri="{FF2B5EF4-FFF2-40B4-BE49-F238E27FC236}">
                <a16:creationId xmlns:a16="http://schemas.microsoft.com/office/drawing/2014/main" id="{38CDADF1-DF0F-504E-82D0-FA144180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029" y="4408885"/>
            <a:ext cx="325397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500"/>
              <a:t>Auto-Encoding Variational Bayes, https://arxiv.org/abs/1312.6114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2613-8049-2040-8796-9F44552EC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2686050"/>
            <a:ext cx="3561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σ</a:t>
            </a:r>
            <a:r>
              <a:rPr lang="en-US" altLang="en-US" sz="1350" baseline="-25000"/>
              <a:t>1</a:t>
            </a:r>
            <a:endParaRPr lang="en-US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2A631-96A9-AB46-BEDE-475C15FB5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2914650"/>
            <a:ext cx="3561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σ</a:t>
            </a:r>
            <a:r>
              <a:rPr lang="en-US" altLang="en-US" sz="1350" baseline="-25000"/>
              <a:t>2</a:t>
            </a:r>
            <a:endParaRPr lang="en-US" altLang="en-US" sz="13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3A616B-CF16-8F46-BD11-0F25945BF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143250"/>
            <a:ext cx="3561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σ</a:t>
            </a:r>
            <a:r>
              <a:rPr lang="en-US" altLang="en-US" sz="1350" baseline="-25000"/>
              <a:t>3</a:t>
            </a:r>
            <a:endParaRPr lang="en-US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8BE3B-9D0F-4348-8BF1-11F575E13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4000500"/>
            <a:ext cx="3449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e</a:t>
            </a:r>
            <a:r>
              <a:rPr lang="en-US" altLang="en-US" sz="1350" baseline="-25000"/>
              <a:t>3</a:t>
            </a:r>
            <a:endParaRPr lang="en-US" altLang="en-US" sz="135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870EC2-0267-2548-8258-EBD767741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771900"/>
            <a:ext cx="3449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e</a:t>
            </a:r>
            <a:r>
              <a:rPr lang="en-US" altLang="en-US" sz="1350" baseline="-25000"/>
              <a:t>2</a:t>
            </a:r>
            <a:endParaRPr lang="en-US" altLang="en-US" sz="135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7342C0-6119-0347-B03B-043F29B6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543300"/>
            <a:ext cx="3449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e</a:t>
            </a:r>
            <a:r>
              <a:rPr lang="en-US" altLang="en-US" sz="1350" baseline="-25000"/>
              <a:t>1</a:t>
            </a:r>
            <a:endParaRPr lang="en-US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0A2FB-E939-B14A-A494-3430FF6B9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314700"/>
            <a:ext cx="16578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/>
              <a:t>c</a:t>
            </a:r>
            <a:r>
              <a:rPr lang="en-US" altLang="en-US" sz="1500" baseline="-25000"/>
              <a:t>i</a:t>
            </a:r>
            <a:r>
              <a:rPr lang="en-US" altLang="en-US" sz="1500"/>
              <a:t> = exp(σ</a:t>
            </a:r>
            <a:r>
              <a:rPr lang="en-US" altLang="en-US" sz="1500" baseline="-25000"/>
              <a:t>i</a:t>
            </a:r>
            <a:r>
              <a:rPr lang="en-US" altLang="en-US" sz="1500"/>
              <a:t>)e</a:t>
            </a:r>
            <a:r>
              <a:rPr lang="en-US" altLang="en-US" sz="1500" baseline="-25000"/>
              <a:t>i</a:t>
            </a:r>
            <a:r>
              <a:rPr lang="en-US" altLang="en-US" sz="1500"/>
              <a:t> + m</a:t>
            </a:r>
            <a:r>
              <a:rPr lang="en-US" altLang="en-US" sz="1500" baseline="-25000"/>
              <a:t>i</a:t>
            </a:r>
            <a:endParaRPr lang="en-US" altLang="en-US" sz="15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E0656-A758-F542-A2A3-82552EDE0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4286250"/>
            <a:ext cx="29931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Σ</a:t>
            </a:r>
            <a:r>
              <a:rPr lang="en-US" altLang="en-US" sz="1800" baseline="-25000"/>
              <a:t>i=1..3</a:t>
            </a:r>
            <a:r>
              <a:rPr lang="en-US" altLang="en-US" sz="1800"/>
              <a:t> [exp(σ</a:t>
            </a:r>
            <a:r>
              <a:rPr lang="en-US" altLang="en-US" sz="1800" baseline="-25000"/>
              <a:t>i</a:t>
            </a:r>
            <a:r>
              <a:rPr lang="en-US" altLang="en-US" sz="1800"/>
              <a:t>)−(1+σ</a:t>
            </a:r>
            <a:r>
              <a:rPr lang="en-US" altLang="en-US" sz="1800" baseline="-25000"/>
              <a:t>i</a:t>
            </a:r>
            <a:r>
              <a:rPr lang="en-US" altLang="en-US" sz="1800"/>
              <a:t>)+(m</a:t>
            </a:r>
            <a:r>
              <a:rPr lang="en-US" altLang="en-US" sz="1800" baseline="-25000"/>
              <a:t>i</a:t>
            </a:r>
            <a:r>
              <a:rPr lang="en-US" altLang="en-US" sz="1800"/>
              <a:t>)</a:t>
            </a:r>
            <a:r>
              <a:rPr lang="en-US" altLang="en-US" sz="1800" baseline="30000"/>
              <a:t>2</a:t>
            </a:r>
            <a:r>
              <a:rPr lang="en-US" altLang="en-US" sz="1800"/>
              <a:t>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0C5D9-EA97-FB4F-8A0C-5577A649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2857500"/>
            <a:ext cx="33534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c</a:t>
            </a:r>
            <a:r>
              <a:rPr lang="en-US" altLang="en-US" sz="1350" baseline="-25000"/>
              <a:t>3</a:t>
            </a:r>
            <a:endParaRPr lang="en-US" altLang="en-US" sz="135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160609-A11F-ED4D-98E7-782FDBFB1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2628900"/>
            <a:ext cx="33534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c</a:t>
            </a:r>
            <a:r>
              <a:rPr lang="en-US" altLang="en-US" sz="1350" baseline="-25000"/>
              <a:t>2</a:t>
            </a:r>
            <a:endParaRPr lang="en-US" altLang="en-US" sz="135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72397-DB18-F14C-8BA5-FF2E05764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2400300"/>
            <a:ext cx="33534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c</a:t>
            </a:r>
            <a:r>
              <a:rPr lang="en-US" altLang="en-US" sz="1350" baseline="-25000"/>
              <a:t>1</a:t>
            </a:r>
            <a:endParaRPr lang="en-US" altLang="en-US" sz="1350"/>
          </a:p>
        </p:txBody>
      </p:sp>
      <p:sp>
        <p:nvSpPr>
          <p:cNvPr id="21562" name="TextBox 1">
            <a:extLst>
              <a:ext uri="{FF2B5EF4-FFF2-40B4-BE49-F238E27FC236}">
                <a16:creationId xmlns:a16="http://schemas.microsoft.com/office/drawing/2014/main" id="{1928C5CB-CD62-F745-9310-4F4A4CD78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686300"/>
            <a:ext cx="324800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This constrains σ</a:t>
            </a:r>
            <a:r>
              <a:rPr lang="en-US" altLang="en-US" sz="1350" baseline="-25000"/>
              <a:t>i </a:t>
            </a:r>
            <a:r>
              <a:rPr lang="en-US" altLang="en-US" sz="1350"/>
              <a:t>approacing 0 is good</a:t>
            </a:r>
            <a:r>
              <a:rPr lang="en-US" altLang="en-US" sz="1350" baseline="-25000"/>
              <a:t> </a:t>
            </a:r>
            <a:r>
              <a:rPr lang="en-US" altLang="en-US" sz="13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3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0" grpId="1" animBg="1"/>
      <p:bldP spid="41" grpId="0" animBg="1"/>
      <p:bldP spid="42" grpId="0"/>
      <p:bldP spid="43" grpId="0" animBg="1"/>
      <p:bldP spid="49" grpId="0" animBg="1"/>
      <p:bldP spid="56" grpId="0" animBg="1"/>
      <p:bldP spid="63" grpId="0"/>
      <p:bldP spid="67" grpId="0" animBg="1"/>
      <p:bldP spid="68" grpId="0" animBg="1"/>
      <p:bldP spid="69" grpId="0" animBg="1"/>
      <p:bldP spid="95" grpId="0"/>
      <p:bldP spid="3" grpId="0"/>
      <p:bldP spid="4" grpId="0"/>
      <p:bldP spid="71" grpId="0"/>
      <p:bldP spid="5" grpId="0"/>
      <p:bldP spid="73" grpId="0"/>
      <p:bldP spid="76" grpId="0"/>
      <p:bldP spid="7" grpId="0"/>
      <p:bldP spid="9" grpId="0"/>
      <p:bldP spid="10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3E2A5DA5-0F81-0B45-9F52-3D9BCEFA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Problems of VAE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22530" name="內容版面配置區 2">
            <a:extLst>
              <a:ext uri="{FF2B5EF4-FFF2-40B4-BE49-F238E27FC236}">
                <a16:creationId xmlns:a16="http://schemas.microsoft.com/office/drawing/2014/main" id="{A35F2687-634C-3848-9AC1-2F4A7555E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100">
                <a:ea typeface="ＭＳ Ｐゴシック" panose="020B0600070205080204" pitchFamily="34" charset="-128"/>
              </a:rPr>
              <a:t>It does not really try to simulate real images</a:t>
            </a:r>
            <a:endParaRPr lang="zh-TW" altLang="en-US" sz="2100">
              <a:ea typeface="ＭＳ Ｐゴシック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3C5326-BD42-C649-AA12-F965756CE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854" y="2222898"/>
            <a:ext cx="981075" cy="735806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Decoder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A9C387-6431-CE4C-80A5-BD453267E35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75793" y="2244924"/>
            <a:ext cx="575072" cy="640556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2533" name="矩形 6">
            <a:extLst>
              <a:ext uri="{FF2B5EF4-FFF2-40B4-BE49-F238E27FC236}">
                <a16:creationId xmlns:a16="http://schemas.microsoft.com/office/drawing/2014/main" id="{5BFFCE11-F432-1840-BA6D-F245A25D8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283" y="1885950"/>
            <a:ext cx="723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 b="1" i="1" u="sng"/>
              <a:t>code</a:t>
            </a:r>
            <a:endParaRPr lang="zh-TW" altLang="en-US" sz="1800" b="1" i="1" u="sng"/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id="{467FE3DD-9FA8-C74A-9178-C90246BE83C2}"/>
              </a:ext>
            </a:extLst>
          </p:cNvPr>
          <p:cNvSpPr/>
          <p:nvPr/>
        </p:nvSpPr>
        <p:spPr>
          <a:xfrm>
            <a:off x="2244329" y="2388394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9" name="向右箭號 7">
            <a:extLst>
              <a:ext uri="{FF2B5EF4-FFF2-40B4-BE49-F238E27FC236}">
                <a16:creationId xmlns:a16="http://schemas.microsoft.com/office/drawing/2014/main" id="{7CCE9DFA-27A8-0548-B80E-52B268C15328}"/>
              </a:ext>
            </a:extLst>
          </p:cNvPr>
          <p:cNvSpPr/>
          <p:nvPr/>
        </p:nvSpPr>
        <p:spPr>
          <a:xfrm>
            <a:off x="3676651" y="2397919"/>
            <a:ext cx="354806" cy="346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pic>
        <p:nvPicPr>
          <p:cNvPr id="22536" name="圖片 10">
            <a:extLst>
              <a:ext uri="{FF2B5EF4-FFF2-40B4-BE49-F238E27FC236}">
                <a16:creationId xmlns:a16="http://schemas.microsoft.com/office/drawing/2014/main" id="{D22120E0-1CAF-774A-A63B-5CACD3CF1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554" y="2066925"/>
            <a:ext cx="959644" cy="99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9FA737C-AEC1-2046-A4F7-6798DD034C0A}"/>
              </a:ext>
            </a:extLst>
          </p:cNvPr>
          <p:cNvSpPr/>
          <p:nvPr/>
        </p:nvSpPr>
        <p:spPr>
          <a:xfrm>
            <a:off x="4181476" y="2181225"/>
            <a:ext cx="859631" cy="8274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800" dirty="0">
                <a:solidFill>
                  <a:schemeClr val="tx1"/>
                </a:solidFill>
              </a:rPr>
              <a:t>Output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76218B-2DD6-AC4A-AD91-063389A2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085" y="3378994"/>
            <a:ext cx="960834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3997314-9CB7-734E-A290-C83218300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3390900"/>
            <a:ext cx="959644" cy="99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F8FFE42-2FB0-E54B-89E0-38B0E0730E1F}"/>
              </a:ext>
            </a:extLst>
          </p:cNvPr>
          <p:cNvSpPr/>
          <p:nvPr/>
        </p:nvSpPr>
        <p:spPr>
          <a:xfrm>
            <a:off x="3600450" y="4151710"/>
            <a:ext cx="65485" cy="59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9C21064-A81D-FF4E-8103-981735126ADE}"/>
              </a:ext>
            </a:extLst>
          </p:cNvPr>
          <p:cNvSpPr/>
          <p:nvPr/>
        </p:nvSpPr>
        <p:spPr>
          <a:xfrm>
            <a:off x="5476875" y="4095751"/>
            <a:ext cx="64294" cy="607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grpSp>
        <p:nvGrpSpPr>
          <p:cNvPr id="22542" name="群組 18">
            <a:extLst>
              <a:ext uri="{FF2B5EF4-FFF2-40B4-BE49-F238E27FC236}">
                <a16:creationId xmlns:a16="http://schemas.microsoft.com/office/drawing/2014/main" id="{0D9827F3-A192-AB45-894F-51225D0DD4A0}"/>
              </a:ext>
            </a:extLst>
          </p:cNvPr>
          <p:cNvGrpSpPr>
            <a:grpSpLocks/>
          </p:cNvGrpSpPr>
          <p:nvPr/>
        </p:nvGrpSpPr>
        <p:grpSpPr bwMode="auto">
          <a:xfrm>
            <a:off x="5168503" y="2255043"/>
            <a:ext cx="1471613" cy="775810"/>
            <a:chOff x="5366873" y="3093393"/>
            <a:chExt cx="1963301" cy="1034831"/>
          </a:xfrm>
        </p:grpSpPr>
        <p:sp>
          <p:nvSpPr>
            <p:cNvPr id="17" name="箭號: 左-右雙向 16">
              <a:extLst>
                <a:ext uri="{FF2B5EF4-FFF2-40B4-BE49-F238E27FC236}">
                  <a16:creationId xmlns:a16="http://schemas.microsoft.com/office/drawing/2014/main" id="{7C391C14-CA73-5E42-B456-DF6C974B4D58}"/>
                </a:ext>
              </a:extLst>
            </p:cNvPr>
            <p:cNvSpPr/>
            <p:nvPr/>
          </p:nvSpPr>
          <p:spPr>
            <a:xfrm>
              <a:off x="5366873" y="3093393"/>
              <a:ext cx="1963301" cy="26998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1013"/>
            </a:p>
          </p:txBody>
        </p:sp>
        <p:sp>
          <p:nvSpPr>
            <p:cNvPr id="22551" name="文字方塊 17">
              <a:extLst>
                <a:ext uri="{FF2B5EF4-FFF2-40B4-BE49-F238E27FC236}">
                  <a16:creationId xmlns:a16="http://schemas.microsoft.com/office/drawing/2014/main" id="{4C05C594-ECC9-414E-93DF-9237CD3ED8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078" y="3266101"/>
              <a:ext cx="1843313" cy="86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1800"/>
                <a:t>As close as possible</a:t>
              </a:r>
              <a:endParaRPr lang="zh-TW" altLang="en-US" sz="1800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647BA5-275C-FA43-94E2-8DA448593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976" y="3592116"/>
            <a:ext cx="21740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500"/>
              <a:t>One pixel difference to the target</a:t>
            </a:r>
            <a:endParaRPr lang="zh-TW" altLang="en-US" sz="150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35070B-1E0E-4448-ACB1-2C52131BA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542" y="3602831"/>
            <a:ext cx="217289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500">
                <a:solidFill>
                  <a:srgbClr val="000000"/>
                </a:solidFill>
              </a:rPr>
              <a:t>Also one pixel difference to the target</a:t>
            </a:r>
            <a:endParaRPr lang="zh-TW" altLang="en-US" sz="1500">
              <a:solidFill>
                <a:srgbClr val="000000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552CF8EA-4621-9B48-BF8E-65CB2B11D4B4}"/>
              </a:ext>
            </a:extLst>
          </p:cNvPr>
          <p:cNvSpPr/>
          <p:nvPr/>
        </p:nvSpPr>
        <p:spPr>
          <a:xfrm rot="3205515">
            <a:off x="4973241" y="3061098"/>
            <a:ext cx="425053" cy="3488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54252FCA-E411-B44F-ACC7-C4022E656434}"/>
              </a:ext>
            </a:extLst>
          </p:cNvPr>
          <p:cNvSpPr/>
          <p:nvPr/>
        </p:nvSpPr>
        <p:spPr>
          <a:xfrm rot="18394485" flipH="1">
            <a:off x="3860602" y="3059311"/>
            <a:ext cx="425053" cy="347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A06FFCE-22AF-9944-B195-415869714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4400550"/>
            <a:ext cx="1128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FF0000"/>
                </a:solidFill>
              </a:rPr>
              <a:t>Realistic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BCFA90-9EDC-8D48-AE23-E497469B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4894" y="4398169"/>
            <a:ext cx="9870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FF0000"/>
                </a:solidFill>
              </a:rPr>
              <a:t>Fake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22549" name="TextBox 1">
            <a:extLst>
              <a:ext uri="{FF2B5EF4-FFF2-40B4-BE49-F238E27FC236}">
                <a16:creationId xmlns:a16="http://schemas.microsoft.com/office/drawing/2014/main" id="{6EF83C7B-DB00-6D4A-A7DC-1072ACD65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866085"/>
            <a:ext cx="223009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VAE treats these the same</a:t>
            </a:r>
          </a:p>
        </p:txBody>
      </p:sp>
    </p:spTree>
    <p:extLst>
      <p:ext uri="{BB962C8B-B14F-4D97-AF65-F5344CB8AC3E}">
        <p14:creationId xmlns:p14="http://schemas.microsoft.com/office/powerpoint/2010/main" val="17927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DB7AD1B5-C82D-2B43-AB8B-CFF9A499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Gradual and step-wise</a:t>
            </a:r>
            <a:r>
              <a:rPr lang="en-US" altLang="zh-TW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zh-TW">
                <a:ea typeface="ＭＳ Ｐゴシック" panose="020B0600070205080204" pitchFamily="34" charset="-128"/>
              </a:rPr>
              <a:t>generation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770C53-3A36-E847-84C5-A4345FC92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953" y="1285875"/>
            <a:ext cx="1138238" cy="963216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Generator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v1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6D68B6-A69D-3C4F-881B-97C6A2FE4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953" y="3219450"/>
            <a:ext cx="1138238" cy="963216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800" dirty="0" err="1">
                <a:solidFill>
                  <a:schemeClr val="dk1"/>
                </a:solidFill>
              </a:rPr>
              <a:t>Discri-minator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zh-TW" sz="1800" dirty="0">
                <a:solidFill>
                  <a:schemeClr val="dk1"/>
                </a:solidFill>
              </a:rPr>
              <a:t>v1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grpSp>
        <p:nvGrpSpPr>
          <p:cNvPr id="23556" name="群組 8">
            <a:extLst>
              <a:ext uri="{FF2B5EF4-FFF2-40B4-BE49-F238E27FC236}">
                <a16:creationId xmlns:a16="http://schemas.microsoft.com/office/drawing/2014/main" id="{378517ED-98C6-D343-AF55-A926EACC0BEE}"/>
              </a:ext>
            </a:extLst>
          </p:cNvPr>
          <p:cNvGrpSpPr>
            <a:grpSpLocks/>
          </p:cNvGrpSpPr>
          <p:nvPr/>
        </p:nvGrpSpPr>
        <p:grpSpPr bwMode="auto">
          <a:xfrm>
            <a:off x="2800350" y="4425554"/>
            <a:ext cx="3162300" cy="606028"/>
            <a:chOff x="2432087" y="5867400"/>
            <a:chExt cx="4216363" cy="808392"/>
          </a:xfrm>
        </p:grpSpPr>
        <p:pic>
          <p:nvPicPr>
            <p:cNvPr id="23581" name="Picture 2" descr="「mnist」的圖片搜尋結果">
              <a:extLst>
                <a:ext uri="{FF2B5EF4-FFF2-40B4-BE49-F238E27FC236}">
                  <a16:creationId xmlns:a16="http://schemas.microsoft.com/office/drawing/2014/main" id="{490E50CC-4252-2345-815D-64938B581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82" name="文字方塊 7">
              <a:extLst>
                <a:ext uri="{FF2B5EF4-FFF2-40B4-BE49-F238E27FC236}">
                  <a16:creationId xmlns:a16="http://schemas.microsoft.com/office/drawing/2014/main" id="{CFA23066-734C-1C41-ACD2-FF46F2D61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087" y="6062748"/>
              <a:ext cx="1763697" cy="431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1500"/>
                <a:t>Real images:</a:t>
              </a:r>
              <a:endParaRPr lang="zh-TW" altLang="en-US" sz="150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AD468C8-331B-AC43-919F-B1C8C6CFC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1278731"/>
            <a:ext cx="1138238" cy="963216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Generator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v2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651E82-DE05-6A45-BF5E-5B429A27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212306"/>
            <a:ext cx="1138238" cy="963216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800" dirty="0" err="1">
                <a:solidFill>
                  <a:schemeClr val="dk1"/>
                </a:solidFill>
              </a:rPr>
              <a:t>Discri-minator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zh-TW" sz="1800" dirty="0">
                <a:solidFill>
                  <a:schemeClr val="dk1"/>
                </a:solidFill>
              </a:rPr>
              <a:t>v2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AE3C7F-37D5-D445-A43A-1B7C37C45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7" y="1268017"/>
            <a:ext cx="1138238" cy="96321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Generator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v3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C65D7D3-6080-3F42-91C6-626CC6FC7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7" y="3201592"/>
            <a:ext cx="1138238" cy="96321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800" dirty="0" err="1">
                <a:solidFill>
                  <a:schemeClr val="dk1"/>
                </a:solidFill>
              </a:rPr>
              <a:t>Discri-minator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zh-TW" sz="1800" dirty="0">
                <a:solidFill>
                  <a:schemeClr val="dk1"/>
                </a:solidFill>
              </a:rPr>
              <a:t>v3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72F60790-BBCD-C846-B1EC-D2B3701CA4A8}"/>
              </a:ext>
            </a:extLst>
          </p:cNvPr>
          <p:cNvSpPr/>
          <p:nvPr/>
        </p:nvSpPr>
        <p:spPr>
          <a:xfrm>
            <a:off x="3224213" y="3452813"/>
            <a:ext cx="667941" cy="5262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03F612EE-709A-664A-9D5C-5C5965E4B035}"/>
              </a:ext>
            </a:extLst>
          </p:cNvPr>
          <p:cNvSpPr/>
          <p:nvPr/>
        </p:nvSpPr>
        <p:spPr>
          <a:xfrm>
            <a:off x="5380435" y="3452813"/>
            <a:ext cx="669131" cy="5262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79DCEE39-3DF4-2F41-9288-955E71B44D9D}"/>
              </a:ext>
            </a:extLst>
          </p:cNvPr>
          <p:cNvSpPr/>
          <p:nvPr/>
        </p:nvSpPr>
        <p:spPr>
          <a:xfrm>
            <a:off x="3224213" y="1497807"/>
            <a:ext cx="667941" cy="5262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D411482-AD00-0A44-BBE2-73C6C8341C11}"/>
              </a:ext>
            </a:extLst>
          </p:cNvPr>
          <p:cNvSpPr/>
          <p:nvPr/>
        </p:nvSpPr>
        <p:spPr>
          <a:xfrm>
            <a:off x="5380435" y="1497807"/>
            <a:ext cx="669131" cy="5262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5FE7B45E-0BC6-2641-A073-43063F504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94360"/>
            <a:ext cx="1653779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1CBD71E-FFCC-E447-9DAD-A76834AA1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505075"/>
            <a:ext cx="1576388" cy="38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26930D9B-13C1-7249-85DA-AE581F733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710" y="2570560"/>
            <a:ext cx="1472803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1ACDA05-669E-F542-B9C3-697E85AE0869}"/>
              </a:ext>
            </a:extLst>
          </p:cNvPr>
          <p:cNvCxnSpPr/>
          <p:nvPr/>
        </p:nvCxnSpPr>
        <p:spPr>
          <a:xfrm flipH="1">
            <a:off x="2457450" y="2264569"/>
            <a:ext cx="0" cy="3143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3D94A80-BA40-2C43-A0AB-71489BED4DD5}"/>
              </a:ext>
            </a:extLst>
          </p:cNvPr>
          <p:cNvCxnSpPr/>
          <p:nvPr/>
        </p:nvCxnSpPr>
        <p:spPr>
          <a:xfrm flipH="1">
            <a:off x="4618435" y="2264569"/>
            <a:ext cx="0" cy="3143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C44267C-461E-934A-95CB-F859DBF3646E}"/>
              </a:ext>
            </a:extLst>
          </p:cNvPr>
          <p:cNvCxnSpPr/>
          <p:nvPr/>
        </p:nvCxnSpPr>
        <p:spPr>
          <a:xfrm flipH="1">
            <a:off x="6779419" y="2264569"/>
            <a:ext cx="0" cy="31432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2D8E948-E621-5A4C-A93D-3D382338C49D}"/>
              </a:ext>
            </a:extLst>
          </p:cNvPr>
          <p:cNvCxnSpPr/>
          <p:nvPr/>
        </p:nvCxnSpPr>
        <p:spPr>
          <a:xfrm>
            <a:off x="2443163" y="2859882"/>
            <a:ext cx="0" cy="3131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F7CCBA3-BFA0-2443-A118-C8726A755EE5}"/>
              </a:ext>
            </a:extLst>
          </p:cNvPr>
          <p:cNvCxnSpPr/>
          <p:nvPr/>
        </p:nvCxnSpPr>
        <p:spPr>
          <a:xfrm>
            <a:off x="4617244" y="2839641"/>
            <a:ext cx="0" cy="31313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BD23778-B901-F342-BE25-7AB03A5854AF}"/>
              </a:ext>
            </a:extLst>
          </p:cNvPr>
          <p:cNvCxnSpPr/>
          <p:nvPr/>
        </p:nvCxnSpPr>
        <p:spPr>
          <a:xfrm>
            <a:off x="6800850" y="2839641"/>
            <a:ext cx="0" cy="31313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2C0BC3E-4F95-BD48-A57F-482DAFD357B2}"/>
              </a:ext>
            </a:extLst>
          </p:cNvPr>
          <p:cNvCxnSpPr/>
          <p:nvPr/>
        </p:nvCxnSpPr>
        <p:spPr>
          <a:xfrm flipV="1">
            <a:off x="5817394" y="4182666"/>
            <a:ext cx="983456" cy="3143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AD9B20B-6540-6B41-91BE-D8F6B97E14BE}"/>
              </a:ext>
            </a:extLst>
          </p:cNvPr>
          <p:cNvCxnSpPr/>
          <p:nvPr/>
        </p:nvCxnSpPr>
        <p:spPr>
          <a:xfrm flipH="1" flipV="1">
            <a:off x="2587228" y="4235053"/>
            <a:ext cx="1404938" cy="2619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2AA289C-F24C-794D-8CFA-7D601568DD3C}"/>
              </a:ext>
            </a:extLst>
          </p:cNvPr>
          <p:cNvCxnSpPr/>
          <p:nvPr/>
        </p:nvCxnSpPr>
        <p:spPr>
          <a:xfrm flipH="1" flipV="1">
            <a:off x="4636294" y="4182666"/>
            <a:ext cx="209550" cy="2428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7" name="TextBox 2">
            <a:extLst>
              <a:ext uri="{FF2B5EF4-FFF2-40B4-BE49-F238E27FC236}">
                <a16:creationId xmlns:a16="http://schemas.microsoft.com/office/drawing/2014/main" id="{BBA07487-4912-8245-AAEC-8BB84E0E5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1" y="3371850"/>
            <a:ext cx="9092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Generated</a:t>
            </a:r>
          </a:p>
          <a:p>
            <a:pPr eaLnBrk="1" hangingPunct="1"/>
            <a:r>
              <a:rPr lang="en-US" altLang="en-US" sz="1200"/>
              <a:t>images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AFB88E-34D8-8B4E-9EA4-F7DC7FF925E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43050" y="2914650"/>
            <a:ext cx="171450" cy="4572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79" name="TextBox 4">
            <a:extLst>
              <a:ext uri="{FF2B5EF4-FFF2-40B4-BE49-F238E27FC236}">
                <a16:creationId xmlns:a16="http://schemas.microsoft.com/office/drawing/2014/main" id="{C9B685C6-90C9-A345-8F0E-E34EE4EFB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4514851"/>
            <a:ext cx="148309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350"/>
              <a:t>These are</a:t>
            </a:r>
          </a:p>
          <a:p>
            <a:pPr eaLnBrk="1" hangingPunct="1"/>
            <a:r>
              <a:rPr lang="en-US" altLang="en-US" sz="1350"/>
              <a:t>Binary classifiers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C95851-8768-7C4E-80F1-7DFC8EC45FFA}"/>
              </a:ext>
            </a:extLst>
          </p:cNvPr>
          <p:cNvCxnSpPr>
            <a:cxnSpLocks noChangeShapeType="1"/>
            <a:stCxn id="23579" idx="0"/>
          </p:cNvCxnSpPr>
          <p:nvPr/>
        </p:nvCxnSpPr>
        <p:spPr bwMode="auto">
          <a:xfrm flipV="1">
            <a:off x="1913124" y="4229100"/>
            <a:ext cx="258576" cy="285751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592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>
            <a:extLst>
              <a:ext uri="{FF2B5EF4-FFF2-40B4-BE49-F238E27FC236}">
                <a16:creationId xmlns:a16="http://schemas.microsoft.com/office/drawing/2014/main" id="{3113F412-D3FF-2146-8E11-20598047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GAN – Learn a discriminator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734752-9873-6F43-A333-943010CF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87" y="1210867"/>
            <a:ext cx="1138238" cy="963215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NN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Generator</a:t>
            </a:r>
          </a:p>
          <a:p>
            <a:pPr algn="ctr">
              <a:defRPr/>
            </a:pPr>
            <a:r>
              <a:rPr lang="en-US" altLang="zh-TW" sz="1500" dirty="0">
                <a:solidFill>
                  <a:schemeClr val="dk1"/>
                </a:solidFill>
              </a:rPr>
              <a:t>v1</a:t>
            </a:r>
            <a:endParaRPr lang="zh-TW" altLang="en-US" sz="1500" dirty="0">
              <a:solidFill>
                <a:schemeClr val="dk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DDF5F6-140E-DB45-9686-CC1234C91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197" y="1496616"/>
            <a:ext cx="1846659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19F1AA4-5A3C-A74A-94BA-4093D6385CC7}"/>
              </a:ext>
            </a:extLst>
          </p:cNvPr>
          <p:cNvCxnSpPr/>
          <p:nvPr/>
        </p:nvCxnSpPr>
        <p:spPr>
          <a:xfrm>
            <a:off x="4795837" y="1693069"/>
            <a:ext cx="43338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E2DE28E5-EB63-0444-AF6F-5D06F3F7CC63}"/>
              </a:ext>
            </a:extLst>
          </p:cNvPr>
          <p:cNvGrpSpPr>
            <a:grpSpLocks/>
          </p:cNvGrpSpPr>
          <p:nvPr/>
        </p:nvGrpSpPr>
        <p:grpSpPr bwMode="auto">
          <a:xfrm>
            <a:off x="3714751" y="2457453"/>
            <a:ext cx="3623072" cy="956326"/>
            <a:chOff x="-80962" y="5526052"/>
            <a:chExt cx="4831031" cy="1274750"/>
          </a:xfrm>
        </p:grpSpPr>
        <p:pic>
          <p:nvPicPr>
            <p:cNvPr id="24624" name="Picture 2" descr="「mnist」的圖片搜尋結果">
              <a:extLst>
                <a:ext uri="{FF2B5EF4-FFF2-40B4-BE49-F238E27FC236}">
                  <a16:creationId xmlns:a16="http://schemas.microsoft.com/office/drawing/2014/main" id="{A54277E3-0039-E84F-93F2-E5B99D9C1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25" name="文字方塊 8">
              <a:extLst>
                <a:ext uri="{FF2B5EF4-FFF2-40B4-BE49-F238E27FC236}">
                  <a16:creationId xmlns:a16="http://schemas.microsoft.com/office/drawing/2014/main" id="{33AC02E2-9CD4-EF47-9307-E6EB3289D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80962" y="5754650"/>
              <a:ext cx="1828800" cy="1046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1500"/>
                <a:t>Real images</a:t>
              </a:r>
            </a:p>
            <a:p>
              <a:pPr eaLnBrk="1" hangingPunct="1"/>
              <a:r>
                <a:rPr lang="en-US" altLang="zh-TW" sz="1500"/>
                <a:t>Sampled from DB:</a:t>
              </a:r>
              <a:endParaRPr lang="zh-TW" altLang="en-US" sz="150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18EE940-7691-6C4B-B0EC-C950A0C95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908823"/>
            <a:ext cx="1138238" cy="963215"/>
          </a:xfrm>
          <a:prstGeom prst="rect">
            <a:avLst/>
          </a:prstGeom>
          <a:gradFill rotWithShape="1">
            <a:gsLst>
              <a:gs pos="0">
                <a:srgbClr val="F5F5FC"/>
              </a:gs>
              <a:gs pos="64999">
                <a:srgbClr val="E6E6F6"/>
              </a:gs>
              <a:gs pos="100000">
                <a:srgbClr val="DCDCF3"/>
              </a:gs>
            </a:gsLst>
            <a:lin ang="5400000" scaled="1"/>
          </a:gradFill>
          <a:ln w="9525">
            <a:solidFill>
              <a:srgbClr val="BFBFD2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1800" dirty="0" err="1">
                <a:solidFill>
                  <a:schemeClr val="dk1"/>
                </a:solidFill>
              </a:rPr>
              <a:t>Discri-minator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zh-TW" sz="1800" dirty="0">
                <a:solidFill>
                  <a:schemeClr val="dk1"/>
                </a:solidFill>
              </a:rPr>
              <a:t>v1</a:t>
            </a:r>
            <a:endParaRPr lang="zh-TW" altLang="en-US" sz="1800" dirty="0">
              <a:solidFill>
                <a:schemeClr val="dk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43B85A-2E1C-AF4F-9CA5-2488CC4EF934}"/>
              </a:ext>
            </a:extLst>
          </p:cNvPr>
          <p:cNvSpPr/>
          <p:nvPr/>
        </p:nvSpPr>
        <p:spPr>
          <a:xfrm>
            <a:off x="1983347" y="3997415"/>
            <a:ext cx="786984" cy="78698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image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6301929-81A6-BD4A-97B3-A7F5AF2F5CE5}"/>
              </a:ext>
            </a:extLst>
          </p:cNvPr>
          <p:cNvCxnSpPr/>
          <p:nvPr/>
        </p:nvCxnSpPr>
        <p:spPr>
          <a:xfrm>
            <a:off x="3011091" y="4393406"/>
            <a:ext cx="4333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BA17160-C9F6-064C-8C8F-FD056C6E376B}"/>
              </a:ext>
            </a:extLst>
          </p:cNvPr>
          <p:cNvCxnSpPr/>
          <p:nvPr/>
        </p:nvCxnSpPr>
        <p:spPr>
          <a:xfrm>
            <a:off x="4924425" y="4391025"/>
            <a:ext cx="4333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DDD8388-284A-6149-B991-DD870AF0E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3304" y="4217194"/>
            <a:ext cx="12215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1/0</a:t>
            </a:r>
            <a:endParaRPr lang="zh-TW" altLang="en-US" sz="180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285A776-0B04-DC47-80A1-F65ADF602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392" y="4217194"/>
            <a:ext cx="1593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(real or fake)</a:t>
            </a:r>
            <a:endParaRPr lang="zh-TW" altLang="en-US" sz="18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BCE7B1-6616-D245-97DD-D80DCA8F9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442" y="2521744"/>
            <a:ext cx="19252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Something like Decoder in VAE</a:t>
            </a:r>
            <a:endParaRPr lang="zh-TW" altLang="en-US" sz="180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B4D647-E22C-4844-9CFC-8238E6C12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241" y="1366838"/>
            <a:ext cx="16454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Randomly sample a vector</a:t>
            </a:r>
            <a:endParaRPr lang="zh-TW" altLang="en-US" sz="180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F206B1-2B37-3548-A12D-6E4EC0EA63A5}"/>
              </a:ext>
            </a:extLst>
          </p:cNvPr>
          <p:cNvCxnSpPr/>
          <p:nvPr/>
        </p:nvCxnSpPr>
        <p:spPr>
          <a:xfrm>
            <a:off x="3157537" y="1693069"/>
            <a:ext cx="43338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F37F9F6-D0F5-3D4A-945D-8B28BDE1FA3F}"/>
              </a:ext>
            </a:extLst>
          </p:cNvPr>
          <p:cNvSpPr/>
          <p:nvPr/>
        </p:nvSpPr>
        <p:spPr>
          <a:xfrm>
            <a:off x="5305426" y="1498997"/>
            <a:ext cx="460772" cy="447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709D31-7ECE-6C45-95B9-3312C038B398}"/>
              </a:ext>
            </a:extLst>
          </p:cNvPr>
          <p:cNvSpPr/>
          <p:nvPr/>
        </p:nvSpPr>
        <p:spPr>
          <a:xfrm>
            <a:off x="5844779" y="1498997"/>
            <a:ext cx="459581" cy="447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181B04-1220-6D4A-8F97-D73AD188AA7B}"/>
              </a:ext>
            </a:extLst>
          </p:cNvPr>
          <p:cNvSpPr/>
          <p:nvPr/>
        </p:nvSpPr>
        <p:spPr>
          <a:xfrm>
            <a:off x="6350794" y="1498997"/>
            <a:ext cx="460772" cy="447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5B339F8-9C37-B64C-BA7D-F66D24122E02}"/>
              </a:ext>
            </a:extLst>
          </p:cNvPr>
          <p:cNvSpPr/>
          <p:nvPr/>
        </p:nvSpPr>
        <p:spPr>
          <a:xfrm>
            <a:off x="6856810" y="1498997"/>
            <a:ext cx="459581" cy="447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B66AEDF-E7A5-174C-BF3E-38CA0B1CC67A}"/>
              </a:ext>
            </a:extLst>
          </p:cNvPr>
          <p:cNvSpPr txBox="1"/>
          <p:nvPr/>
        </p:nvSpPr>
        <p:spPr>
          <a:xfrm>
            <a:off x="5408928" y="3050122"/>
            <a:ext cx="3143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1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409F425-7673-F748-8195-A23890BE6262}"/>
              </a:ext>
            </a:extLst>
          </p:cNvPr>
          <p:cNvSpPr txBox="1"/>
          <p:nvPr/>
        </p:nvSpPr>
        <p:spPr>
          <a:xfrm>
            <a:off x="5903077" y="3050122"/>
            <a:ext cx="3143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1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785A166-7DBE-204E-9DA7-FF9EF0A9CA1E}"/>
              </a:ext>
            </a:extLst>
          </p:cNvPr>
          <p:cNvSpPr txBox="1"/>
          <p:nvPr/>
        </p:nvSpPr>
        <p:spPr>
          <a:xfrm>
            <a:off x="6424062" y="3050122"/>
            <a:ext cx="3143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1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7BBD690-3B99-4A47-B7C7-E4420CF77AB7}"/>
              </a:ext>
            </a:extLst>
          </p:cNvPr>
          <p:cNvSpPr txBox="1"/>
          <p:nvPr/>
        </p:nvSpPr>
        <p:spPr>
          <a:xfrm>
            <a:off x="6945047" y="3050122"/>
            <a:ext cx="31432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1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E37677A-64A4-514B-BA10-DF4AA4A04A87}"/>
              </a:ext>
            </a:extLst>
          </p:cNvPr>
          <p:cNvSpPr txBox="1"/>
          <p:nvPr/>
        </p:nvSpPr>
        <p:spPr>
          <a:xfrm>
            <a:off x="5416199" y="1969342"/>
            <a:ext cx="31432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0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C430FEF-2717-E146-8FCF-8902DEDB19DD}"/>
              </a:ext>
            </a:extLst>
          </p:cNvPr>
          <p:cNvSpPr txBox="1"/>
          <p:nvPr/>
        </p:nvSpPr>
        <p:spPr>
          <a:xfrm>
            <a:off x="5910348" y="1969342"/>
            <a:ext cx="31432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0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19A387-BD10-E04F-885F-D4DA6E258F88}"/>
              </a:ext>
            </a:extLst>
          </p:cNvPr>
          <p:cNvSpPr txBox="1"/>
          <p:nvPr/>
        </p:nvSpPr>
        <p:spPr>
          <a:xfrm>
            <a:off x="6431333" y="1969342"/>
            <a:ext cx="31432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0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05B0D5D-2D87-8A4A-B9B8-CFB0E214A628}"/>
              </a:ext>
            </a:extLst>
          </p:cNvPr>
          <p:cNvSpPr txBox="1"/>
          <p:nvPr/>
        </p:nvSpPr>
        <p:spPr>
          <a:xfrm>
            <a:off x="6952319" y="1969342"/>
            <a:ext cx="31432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800" dirty="0">
                <a:solidFill>
                  <a:srgbClr val="000000"/>
                </a:solidFill>
              </a:rPr>
              <a:t>0</a:t>
            </a:r>
            <a:endParaRPr lang="zh-TW" altLang="en-US" sz="1800" dirty="0">
              <a:solidFill>
                <a:srgbClr val="000000"/>
              </a:solidFill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9C4B1AA-03A9-D843-A15F-AB106303A92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150519" y="3344467"/>
            <a:ext cx="1032272" cy="564356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4A282146-805A-F44C-87F0-FCEA65EE4F93}"/>
              </a:ext>
            </a:extLst>
          </p:cNvPr>
          <p:cNvSpPr/>
          <p:nvPr/>
        </p:nvSpPr>
        <p:spPr>
          <a:xfrm>
            <a:off x="5229226" y="1366838"/>
            <a:ext cx="2156222" cy="2201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013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32B6401-AF12-D14F-8983-E754C950E9AB}"/>
              </a:ext>
            </a:extLst>
          </p:cNvPr>
          <p:cNvCxnSpPr>
            <a:cxnSpLocks/>
          </p:cNvCxnSpPr>
          <p:nvPr/>
        </p:nvCxnSpPr>
        <p:spPr>
          <a:xfrm flipH="1">
            <a:off x="3042047" y="2109788"/>
            <a:ext cx="828675" cy="45958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3" grpId="0" animBg="1"/>
    </p:bldLst>
  </p:timing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78C0C19-3A89-0A44-900E-16182F0D4E0E}"/>
    </a:ext>
  </a:extLst>
</a:theme>
</file>

<file path=ppt/theme/theme2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3881308-1D4B-8B41-9B5A-3ACAE89432B0}"/>
    </a:ext>
  </a:extLst>
</a:theme>
</file>

<file path=ppt/theme/theme3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910FA972-C976-BC49-BD07-2460A126DCAE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IBM_Developer_Master_Presentation_2018_V01_Arial</Template>
  <TotalTime>49</TotalTime>
  <Words>559</Words>
  <Application>Microsoft Office PowerPoint</Application>
  <PresentationFormat>On-screen Show (16:9)</PresentationFormat>
  <Paragraphs>186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IBM Developer 2018 white background</vt:lpstr>
      <vt:lpstr>IBM Developer 2018 blue background</vt:lpstr>
      <vt:lpstr>IBM Developer 2018 black background</vt:lpstr>
      <vt:lpstr>Magical World of GANs — Krishna Balaga Developer Advocate</vt:lpstr>
      <vt:lpstr>Autoencoder</vt:lpstr>
      <vt:lpstr>Autoencoder with 3 fully connected layers</vt:lpstr>
      <vt:lpstr>Auto-encoder</vt:lpstr>
      <vt:lpstr>Auto-encoder</vt:lpstr>
      <vt:lpstr>PowerPoint Presentation</vt:lpstr>
      <vt:lpstr>Problems of VAE</vt:lpstr>
      <vt:lpstr>Gradual and step-wise generation</vt:lpstr>
      <vt:lpstr>GAN – Learn a discriminator</vt:lpstr>
      <vt:lpstr>GAN – Learn a generator</vt:lpstr>
      <vt:lpstr>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GAN – generating 2nd element figures</vt:lpstr>
      <vt:lpstr>Next few images from Goodfellow lecture</vt:lpstr>
      <vt:lpstr>PowerPoint Presentation</vt:lpstr>
      <vt:lpstr>PowerPoint Presentation</vt:lpstr>
      <vt:lpstr>PowerPoint Presentation</vt:lpstr>
      <vt:lpstr>Similar to word embedding (DCGAN paper)</vt:lpstr>
      <vt:lpstr>256x256 high resolution pictures by Plug and Play generative network</vt:lpstr>
      <vt:lpstr>From natural language to pictures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Arial Variant</dc:title>
  <dc:creator>Neha Sobti</dc:creator>
  <cp:lastModifiedBy>Krishna Chaitanya Balaga</cp:lastModifiedBy>
  <cp:revision>25</cp:revision>
  <cp:lastPrinted>2018-10-12T17:19:31Z</cp:lastPrinted>
  <dcterms:created xsi:type="dcterms:W3CDTF">2019-02-20T14:02:43Z</dcterms:created>
  <dcterms:modified xsi:type="dcterms:W3CDTF">2019-03-12T06:44:37Z</dcterms:modified>
</cp:coreProperties>
</file>